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36"/>
  </p:notesMasterIdLst>
  <p:sldIdLst>
    <p:sldId id="296" r:id="rId3"/>
    <p:sldId id="257" r:id="rId4"/>
    <p:sldId id="258" r:id="rId5"/>
    <p:sldId id="259" r:id="rId6"/>
    <p:sldId id="260" r:id="rId7"/>
    <p:sldId id="261" r:id="rId8"/>
    <p:sldId id="262" r:id="rId9"/>
    <p:sldId id="263" r:id="rId10"/>
    <p:sldId id="297" r:id="rId11"/>
    <p:sldId id="264" r:id="rId12"/>
    <p:sldId id="287" r:id="rId13"/>
    <p:sldId id="288" r:id="rId14"/>
    <p:sldId id="265" r:id="rId15"/>
    <p:sldId id="299" r:id="rId16"/>
    <p:sldId id="289" r:id="rId17"/>
    <p:sldId id="290" r:id="rId18"/>
    <p:sldId id="293" r:id="rId19"/>
    <p:sldId id="300" r:id="rId20"/>
    <p:sldId id="302" r:id="rId21"/>
    <p:sldId id="271" r:id="rId22"/>
    <p:sldId id="272" r:id="rId23"/>
    <p:sldId id="273" r:id="rId24"/>
    <p:sldId id="294" r:id="rId25"/>
    <p:sldId id="283" r:id="rId26"/>
    <p:sldId id="291" r:id="rId27"/>
    <p:sldId id="292" r:id="rId28"/>
    <p:sldId id="276" r:id="rId29"/>
    <p:sldId id="277" r:id="rId30"/>
    <p:sldId id="278" r:id="rId31"/>
    <p:sldId id="279" r:id="rId32"/>
    <p:sldId id="281" r:id="rId33"/>
    <p:sldId id="282" r:id="rId34"/>
    <p:sldId id="298" r:id="rId35"/>
  </p:sldIdLst>
  <p:sldSz cx="12192000" cy="6858000"/>
  <p:notesSz cx="9144000" cy="6858000"/>
  <p:embeddedFontLst>
    <p:embeddedFont>
      <p:font typeface="Cambria Math" panose="02040503050406030204" pitchFamily="18" charset="0"/>
      <p:regular r:id="rId37"/>
    </p:embeddedFont>
    <p:embeddedFont>
      <p:font typeface="Play" panose="020B0604020202020204" charset="0"/>
      <p:regular r:id="rId38"/>
      <p:bold r:id="rId39"/>
    </p:embeddedFont>
    <p:embeddedFont>
      <p:font typeface="Quattrocento Sans" panose="020B05020500000200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B5D33-3326-45B8-B5D8-B050C94D4D4E}">
          <p14:sldIdLst>
            <p14:sldId id="296"/>
            <p14:sldId id="257"/>
            <p14:sldId id="258"/>
            <p14:sldId id="259"/>
            <p14:sldId id="260"/>
            <p14:sldId id="261"/>
            <p14:sldId id="262"/>
            <p14:sldId id="263"/>
            <p14:sldId id="297"/>
            <p14:sldId id="264"/>
            <p14:sldId id="287"/>
            <p14:sldId id="288"/>
            <p14:sldId id="265"/>
            <p14:sldId id="299"/>
            <p14:sldId id="289"/>
            <p14:sldId id="290"/>
            <p14:sldId id="293"/>
            <p14:sldId id="300"/>
            <p14:sldId id="302"/>
            <p14:sldId id="271"/>
            <p14:sldId id="272"/>
            <p14:sldId id="273"/>
            <p14:sldId id="294"/>
            <p14:sldId id="283"/>
            <p14:sldId id="291"/>
            <p14:sldId id="292"/>
            <p14:sldId id="276"/>
            <p14:sldId id="277"/>
            <p14:sldId id="278"/>
            <p14:sldId id="279"/>
            <p14:sldId id="281"/>
            <p14:sldId id="282"/>
            <p14:sldId id="29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hyLu6N/rvSjzYF53ktUZ6XwUDc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B4"/>
    <a:srgbClr val="2A93D1"/>
    <a:srgbClr val="273E74"/>
    <a:srgbClr val="2BA9D1"/>
    <a:srgbClr val="2BA6D1"/>
    <a:srgbClr val="1E6B9A"/>
    <a:srgbClr val="2583BD"/>
    <a:srgbClr val="27316B"/>
    <a:srgbClr val="2A92D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78693" autoAdjust="0"/>
  </p:normalViewPr>
  <p:slideViewPr>
    <p:cSldViewPr snapToGrid="0">
      <p:cViewPr varScale="1">
        <p:scale>
          <a:sx n="61" d="100"/>
          <a:sy n="61" d="100"/>
        </p:scale>
        <p:origin x="1685" y="67"/>
      </p:cViewPr>
      <p:guideLst>
        <p:guide orient="horz" pos="2160"/>
        <p:guide pos="3840"/>
      </p:guideLst>
    </p:cSldViewPr>
  </p:slideViewPr>
  <p:outlineViewPr>
    <p:cViewPr>
      <p:scale>
        <a:sx n="33" d="100"/>
        <a:sy n="33" d="100"/>
      </p:scale>
      <p:origin x="0" y="-749"/>
    </p:cViewPr>
  </p:outlineViewPr>
  <p:notesTextViewPr>
    <p:cViewPr>
      <p:scale>
        <a:sx n="1" d="1"/>
        <a:sy n="1" d="1"/>
      </p:scale>
      <p:origin x="0" y="0"/>
    </p:cViewPr>
  </p:notesTextViewPr>
  <p:sorterViewPr>
    <p:cViewPr>
      <p:scale>
        <a:sx n="100" d="100"/>
        <a:sy n="100" d="100"/>
      </p:scale>
      <p:origin x="0" y="-758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Kính thưa quý Thầy, Cô trong Hội đồng, cùng toàn thể các anh/chị,</a:t>
            </a:r>
            <a:endParaRPr lang="vi-VN"/>
          </a:p>
          <a:p>
            <a:r>
              <a:rPr lang="vi-VN"/>
              <a:t>Em xin tự giới thiệu, em là </a:t>
            </a:r>
            <a:r>
              <a:rPr lang="vi-VN" b="1"/>
              <a:t>[</a:t>
            </a:r>
            <a:r>
              <a:rPr lang="en-US" b="1"/>
              <a:t>Võ Hoài Danh</a:t>
            </a:r>
            <a:r>
              <a:rPr lang="vi-VN" b="1"/>
              <a:t>]</a:t>
            </a:r>
            <a:r>
              <a:rPr lang="vi-VN"/>
              <a:t>, học viên cao học chuyên ngành Trí tuệ Nhân tạo.</a:t>
            </a:r>
            <a:br>
              <a:rPr lang="vi-VN"/>
            </a:br>
            <a:r>
              <a:rPr lang="vi-VN"/>
              <a:t>Hôm nay, em rất vinh dự được trình bày và bảo vệ luận văn </a:t>
            </a:r>
            <a:r>
              <a:rPr lang="en-US"/>
              <a:t>cao học  của mình</a:t>
            </a:r>
            <a:r>
              <a:rPr lang="vi-VN"/>
              <a:t> với đề tài:</a:t>
            </a:r>
            <a:br>
              <a:rPr lang="vi-VN"/>
            </a:br>
            <a:r>
              <a:rPr lang="vi-VN" b="1"/>
              <a:t>“Phát hiện hình ảnh sinh bởi mô hình tạo sinh”</a:t>
            </a:r>
            <a:r>
              <a:rPr lang="vi-VN"/>
              <a:t>.</a:t>
            </a:r>
            <a:endParaRPr lang="en-US"/>
          </a:p>
          <a:p>
            <a:endParaRPr lang="en-US"/>
          </a:p>
          <a:p>
            <a:endParaRPr lang="vi-VN"/>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033B0-DB03-4175-9A4C-CBD0E3A161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206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381ed9b4_0_3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xử lý hình ảnh trên miền không gian là phương pháp Gram-Net do Liu đề xuất và được công bố trong bài báo “Global Texture Enhancement for Fake face detection in wild” năm 2020.</a:t>
            </a:r>
          </a:p>
          <a:p>
            <a:pPr marL="0" lvl="0" indent="0" algn="l" rtl="0">
              <a:spcBef>
                <a:spcPts val="0"/>
              </a:spcBef>
              <a:spcAft>
                <a:spcPts val="0"/>
              </a:spcAft>
              <a:buNone/>
            </a:pPr>
            <a:r>
              <a:rPr lang="en-US"/>
              <a:t>Trong nghiên cứu này tác giả đã làm nhiều thử nghiệm và đưa ra được kết luận: “Kết cấu đóng vai trò quan trong trong việc phát hiện khuôn mặt giả bằng CNNs”.</a:t>
            </a:r>
          </a:p>
          <a:p>
            <a:pPr marL="0" lvl="0" indent="0" algn="l" rtl="0">
              <a:spcBef>
                <a:spcPts val="0"/>
              </a:spcBef>
              <a:spcAft>
                <a:spcPts val="0"/>
              </a:spcAft>
              <a:buNone/>
            </a:pPr>
            <a:r>
              <a:rPr lang="en-US"/>
              <a:t>Tác giả đã huấn luyện bộ phân loại trên cùng 1 kiến trúc mô hình nhưng khác nhau về phương pháp tiền xử lý hình ảnh.</a:t>
            </a:r>
          </a:p>
          <a:p>
            <a:pPr marL="0" lvl="0" indent="0" algn="l" rtl="0">
              <a:spcBef>
                <a:spcPts val="0"/>
              </a:spcBef>
              <a:spcAft>
                <a:spcPts val="0"/>
              </a:spcAft>
              <a:buNone/>
            </a:pPr>
            <a:r>
              <a:rPr lang="en-US"/>
              <a:t>1/ Không thực hiện tiền xử lý </a:t>
            </a:r>
            <a:r>
              <a:rPr lang="en-US">
                <a:sym typeface="Wingdings" panose="05000000000000000000" pitchFamily="2" charset="2"/>
              </a:rPr>
              <a:t> Cho kết quả cao nhất.</a:t>
            </a:r>
          </a:p>
          <a:p>
            <a:pPr marL="0" lvl="0" indent="0" algn="l" rtl="0">
              <a:spcBef>
                <a:spcPts val="0"/>
              </a:spcBef>
              <a:spcAft>
                <a:spcPts val="0"/>
              </a:spcAft>
              <a:buNone/>
            </a:pPr>
            <a:r>
              <a:rPr lang="en-US">
                <a:sym typeface="Wingdings" panose="05000000000000000000" pitchFamily="2" charset="2"/>
              </a:rPr>
              <a:t>2/ Ảnh xám  Cho kết quả phân loại thấp hơn khoảng 0.3%</a:t>
            </a:r>
          </a:p>
          <a:p>
            <a:pPr marL="0" lvl="0" indent="0" algn="l" rtl="0">
              <a:spcBef>
                <a:spcPts val="0"/>
              </a:spcBef>
              <a:spcAft>
                <a:spcPts val="0"/>
              </a:spcAft>
              <a:buNone/>
            </a:pPr>
            <a:r>
              <a:rPr lang="en-US">
                <a:sym typeface="Wingdings" panose="05000000000000000000" pitchFamily="2" charset="2"/>
              </a:rPr>
              <a:t>3/ Ảnh sau khi được làm trơn bằng bộ lọc L0  cho kết quả thấp hơn 20% so với các thử nghiệm trước.</a:t>
            </a:r>
          </a:p>
          <a:p>
            <a:pPr marL="0" lvl="0" indent="0" algn="l" rtl="0">
              <a:spcBef>
                <a:spcPts val="0"/>
              </a:spcBef>
              <a:spcAft>
                <a:spcPts val="0"/>
              </a:spcAft>
              <a:buNone/>
            </a:pPr>
            <a:r>
              <a:rPr lang="en-US"/>
              <a:t>Việc này cho thấy rằng các dấu vết của ảnh tạo sinh nằm ở các khu vực tần số cao.</a:t>
            </a:r>
          </a:p>
          <a:p>
            <a:pPr marL="0" lvl="0" indent="0" algn="l" rtl="0">
              <a:spcBef>
                <a:spcPts val="0"/>
              </a:spcBef>
              <a:spcAft>
                <a:spcPts val="0"/>
              </a:spcAft>
              <a:buNone/>
            </a:pPr>
            <a:endParaRPr lang="en-US"/>
          </a:p>
          <a:p>
            <a:pPr marL="0" lvl="0" indent="0" algn="l" rtl="0">
              <a:spcBef>
                <a:spcPts val="0"/>
              </a:spcBef>
              <a:spcAft>
                <a:spcPts val="0"/>
              </a:spcAft>
              <a:buNone/>
            </a:pPr>
            <a:r>
              <a:rPr lang="en-US"/>
              <a:t>(L0 filter: </a:t>
            </a:r>
            <a:r>
              <a:rPr lang="vi-VN"/>
              <a:t>ảnh sau lọc sẽ </a:t>
            </a:r>
            <a:r>
              <a:rPr lang="vi-VN" b="1"/>
              <a:t>giữ lại các biên lớn, rõ ràng</a:t>
            </a:r>
            <a:r>
              <a:rPr lang="vi-VN"/>
              <a:t> nhưng làm mờ đi các chi tiết nhỏ và nhiễu</a:t>
            </a:r>
            <a:r>
              <a:rPr lang="en-US"/>
              <a:t>, L0 </a:t>
            </a:r>
            <a:r>
              <a:rPr lang="vi-VN" b="1"/>
              <a:t>tối thiểu hóa số lượng pixel có gradient khác 0</a:t>
            </a:r>
            <a:r>
              <a:rPr lang="vi-VN"/>
              <a:t> </a:t>
            </a:r>
            <a:r>
              <a:rPr lang="en-US"/>
              <a:t>)</a:t>
            </a:r>
          </a:p>
        </p:txBody>
      </p:sp>
      <p:sp>
        <p:nvSpPr>
          <p:cNvPr id="183" name="Google Shape;183;g31a381ed9b4_0_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7A95B8B-4E7B-E8C1-692E-A9F5D93E15A7}"/>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2964A206-F307-8752-52FE-484FA751CD8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các phương pháp tiếp cần trên miền tần số là phương pháp của Frank, được công bố trong bài báo  “Leveraging frequency analysis for deep fake image recognition” năm 2020.</a:t>
            </a:r>
          </a:p>
          <a:p>
            <a:pPr marL="0" lvl="0" indent="0" algn="l" rtl="0">
              <a:spcBef>
                <a:spcPts val="0"/>
              </a:spcBef>
              <a:spcAft>
                <a:spcPts val="0"/>
              </a:spcAft>
              <a:buNone/>
            </a:pPr>
            <a:endParaRPr lang="en-US"/>
          </a:p>
          <a:p>
            <a:pPr marL="0" lvl="0" indent="0" algn="l" rtl="0">
              <a:spcBef>
                <a:spcPts val="0"/>
              </a:spcBef>
              <a:spcAft>
                <a:spcPts val="0"/>
              </a:spcAft>
              <a:buNone/>
            </a:pPr>
            <a:r>
              <a:rPr lang="en-US"/>
              <a:t>Frank đã dung biến đổi Cosin để chuyển hình ảnh sang miền tần số.</a:t>
            </a:r>
          </a:p>
          <a:p>
            <a:pPr marL="0" lvl="0" indent="0" algn="l" rtl="0">
              <a:spcBef>
                <a:spcPts val="0"/>
              </a:spcBef>
              <a:spcAft>
                <a:spcPts val="0"/>
              </a:spcAft>
              <a:buNone/>
            </a:pPr>
            <a:r>
              <a:rPr lang="en-US"/>
              <a:t>Và phát hiện ra rằng đối với các hình ảnh huấn luyện bằng mạng GAN, sẽ xuất hiện các dấu vết phân bố theo dạng lưới trên phổ tần số.</a:t>
            </a:r>
          </a:p>
          <a:p>
            <a:pPr marL="0" lvl="0" indent="0" algn="l" rtl="0">
              <a:spcBef>
                <a:spcPts val="0"/>
              </a:spcBef>
              <a:spcAft>
                <a:spcPts val="0"/>
              </a:spcAft>
              <a:buNone/>
            </a:pPr>
            <a:endParaRPr lang="en-US"/>
          </a:p>
          <a:p>
            <a:pPr marL="0" lvl="0" indent="0" algn="l" rtl="0">
              <a:spcBef>
                <a:spcPts val="0"/>
              </a:spcBef>
              <a:spcAft>
                <a:spcPts val="0"/>
              </a:spcAft>
              <a:buNone/>
            </a:pPr>
            <a:r>
              <a:rPr lang="vi-VN"/>
              <a:t>Phía bên trái hiển thị một ví dụ và phổ </a:t>
            </a:r>
            <a:r>
              <a:rPr lang="en-US"/>
              <a:t>Cosin</a:t>
            </a:r>
            <a:r>
              <a:rPr lang="vi-VN"/>
              <a:t> trung bình của bộ dữ liệu FFHQ. </a:t>
            </a:r>
            <a:endParaRPr lang="en-US"/>
          </a:p>
          <a:p>
            <a:pPr marL="0" lvl="0" indent="0" algn="l" rtl="0">
              <a:spcBef>
                <a:spcPts val="0"/>
              </a:spcBef>
              <a:spcAft>
                <a:spcPts val="0"/>
              </a:spcAft>
              <a:buNone/>
            </a:pPr>
            <a:r>
              <a:rPr lang="vi-VN"/>
              <a:t>Phía bên phải hiển thị một ví dụ và phổ </a:t>
            </a:r>
            <a:r>
              <a:rPr lang="en-US"/>
              <a:t>Cosin</a:t>
            </a:r>
            <a:r>
              <a:rPr lang="vi-VN"/>
              <a:t> trung bình của một </a:t>
            </a:r>
            <a:r>
              <a:rPr lang="en-US"/>
              <a:t>10000 hình ảnh</a:t>
            </a:r>
            <a:r>
              <a:rPr lang="vi-VN"/>
              <a:t> lấy mẫu từ StyleGAN được huấn luyện trên FFHQ.</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Dòng bên dưới (từ hình thứ 2,3,4) là Phổ tần số sinh ra từ các mạng GAN dung các kỹ thuật upsampling khác nhau.</a:t>
            </a:r>
          </a:p>
          <a:p>
            <a:pPr marL="0" lvl="0" indent="0" algn="l" rtl="0">
              <a:spcBef>
                <a:spcPts val="0"/>
              </a:spcBef>
              <a:spcAft>
                <a:spcPts val="0"/>
              </a:spcAft>
              <a:buNone/>
            </a:pPr>
            <a:endParaRPr lang="en-US"/>
          </a:p>
          <a:p>
            <a:pPr marL="0" lvl="0" indent="0" algn="l" rtl="0">
              <a:spcBef>
                <a:spcPts val="0"/>
              </a:spcBef>
              <a:spcAft>
                <a:spcPts val="0"/>
              </a:spcAft>
              <a:buNone/>
            </a:pPr>
            <a:r>
              <a:rPr lang="en-US" b="1"/>
              <a:t>Nearest Neighbor: </a:t>
            </a:r>
            <a:r>
              <a:rPr lang="en-US"/>
              <a:t>Chọn pixel gần nhất, không tính trung bình - </a:t>
            </a:r>
            <a:r>
              <a:rPr lang="vi-VN"/>
              <a:t>Giữ nguyên tần số cao, dễ tạo artifact (đường răng cưa)</a:t>
            </a:r>
            <a:endParaRPr lang="en-US"/>
          </a:p>
          <a:p>
            <a:pPr marL="0" lvl="0" indent="0" algn="l" rtl="0">
              <a:spcBef>
                <a:spcPts val="0"/>
              </a:spcBef>
              <a:spcAft>
                <a:spcPts val="0"/>
              </a:spcAft>
              <a:buNone/>
            </a:pPr>
            <a:r>
              <a:rPr lang="en-US" b="1"/>
              <a:t>Bilinear: </a:t>
            </a:r>
            <a:r>
              <a:rPr lang="en-US"/>
              <a:t>Trung bình có trọng số 4 pixel lân cận (2x2) - </a:t>
            </a:r>
            <a:r>
              <a:rPr lang="vi-VN"/>
              <a:t>Giảm bớt tần số cao</a:t>
            </a:r>
            <a:r>
              <a:rPr lang="en-US"/>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Binomial: </a:t>
            </a:r>
            <a:r>
              <a:rPr lang="en-US"/>
              <a:t>Trung bình có trọng số theo </a:t>
            </a:r>
            <a:r>
              <a:rPr lang="en-US" b="1"/>
              <a:t>hệ số nhị thức </a:t>
            </a:r>
            <a:r>
              <a:rPr lang="en-US" b="0"/>
              <a:t>- </a:t>
            </a:r>
            <a:r>
              <a:rPr lang="vi-VN"/>
              <a:t>Giảm tần số ca</a:t>
            </a:r>
            <a:r>
              <a:rPr lang="en-US"/>
              <a: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b="0"/>
          </a:p>
        </p:txBody>
      </p:sp>
      <p:sp>
        <p:nvSpPr>
          <p:cNvPr id="183" name="Google Shape;183;g31a381ed9b4_0_31:notes">
            <a:extLst>
              <a:ext uri="{FF2B5EF4-FFF2-40B4-BE49-F238E27FC236}">
                <a16:creationId xmlns:a16="http://schemas.microsoft.com/office/drawing/2014/main" id="{DF0768C2-A7AA-D9BA-D1F6-1EFEB3C7EB3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90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1C9ACA5-7546-CCF1-9070-83442A3761B2}"/>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8E71E4B7-E461-59E0-06D9-6630D5EF8EE7}"/>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Tiếp theo là bảng thống kê các thử nghiệm của Frank. </a:t>
            </a:r>
          </a:p>
          <a:p>
            <a:pPr marL="0" lvl="0" indent="0" algn="l" rtl="0">
              <a:spcBef>
                <a:spcPts val="0"/>
              </a:spcBef>
              <a:spcAft>
                <a:spcPts val="0"/>
              </a:spcAft>
              <a:buNone/>
            </a:pPr>
            <a:r>
              <a:rPr lang="en-US"/>
              <a:t>Sau khi chuyển hình ảnh (hoặc feature trong CNN) sang cách biểu diễn bằng phổ tần số thì kết quả huấn luyện tăng lên nhiều. </a:t>
            </a:r>
          </a:p>
          <a:p>
            <a:pPr marL="0" lvl="0" indent="0" algn="l" rtl="0">
              <a:spcBef>
                <a:spcPts val="0"/>
              </a:spcBef>
              <a:spcAft>
                <a:spcPts val="0"/>
              </a:spcAft>
              <a:buNone/>
            </a:pPr>
            <a:r>
              <a:rPr lang="en-US"/>
              <a:t>Có thể phân loại ngay cả khi dùng các kỹ thuật máy học đơn giản như k nearest neighbor (knn).</a:t>
            </a:r>
          </a:p>
          <a:p>
            <a:pPr marL="0" lvl="0" indent="0" algn="l" rtl="0">
              <a:spcBef>
                <a:spcPts val="0"/>
              </a:spcBef>
              <a:spcAft>
                <a:spcPts val="0"/>
              </a:spcAft>
              <a:buNone/>
            </a:pPr>
            <a:r>
              <a:rPr lang="en-US"/>
              <a:t>Tốc độ hội tụ cũng nhanh hơn.</a:t>
            </a:r>
          </a:p>
          <a:p>
            <a:pPr marL="0" lvl="0" indent="0" algn="l" rtl="0">
              <a:spcBef>
                <a:spcPts val="0"/>
              </a:spcBef>
              <a:spcAft>
                <a:spcPts val="0"/>
              </a:spcAft>
              <a:buNone/>
            </a:pPr>
            <a:r>
              <a:rPr lang="en-US">
                <a:sym typeface="Wingdings" panose="05000000000000000000" pitchFamily="2" charset="2"/>
              </a:rPr>
              <a:t> Cho thấy tìm năng của nhóm phương pháp này</a:t>
            </a:r>
            <a:endParaRPr/>
          </a:p>
        </p:txBody>
      </p:sp>
      <p:sp>
        <p:nvSpPr>
          <p:cNvPr id="183" name="Google Shape;183;g31a381ed9b4_0_31:notes">
            <a:extLst>
              <a:ext uri="{FF2B5EF4-FFF2-40B4-BE49-F238E27FC236}">
                <a16:creationId xmlns:a16="http://schemas.microsoft.com/office/drawing/2014/main" id="{31883F7A-A7F6-BA8A-D392-293CBB2DE23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698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ae00017cb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ae00017cb_1_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72798BC-00B1-DA4F-D6DB-2B44028C6FE3}"/>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1F1ED562-CA8E-A6BC-B164-FCDA85A1E330}"/>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Phần phía trước em đã trình bày 2 phương pháp ảnh hưởng trực tiếp tới phương pháp em đề xuất trong luận văn.</a:t>
            </a:r>
          </a:p>
          <a:p>
            <a:pPr marL="0" lvl="0" indent="0" algn="l" rtl="0">
              <a:spcBef>
                <a:spcPts val="0"/>
              </a:spcBef>
              <a:spcAft>
                <a:spcPts val="0"/>
              </a:spcAft>
              <a:buNone/>
            </a:pPr>
            <a:r>
              <a:rPr lang="en-US"/>
              <a:t>Trước khi đi vào chi tiết em giới thiệu kiến trức mô hình đơn giản em sử dụng để huấn luyện.</a:t>
            </a:r>
          </a:p>
          <a:p>
            <a:pPr marL="0" lvl="0" indent="0" algn="l" rtl="0">
              <a:spcBef>
                <a:spcPts val="0"/>
              </a:spcBef>
              <a:spcAft>
                <a:spcPts val="0"/>
              </a:spcAft>
              <a:buNone/>
            </a:pPr>
            <a:r>
              <a:rPr lang="en-US"/>
              <a:t>Mô hình sử dụng là 2 khối đầu trong kiến trúc Resnet 50. có tinh chỉnh lại kích thước của kernal ở bock đầu tiên –giảm kích thước từ 7x7 sang 3x3.</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237E36F8-3C84-DA13-85AC-49E423F3820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540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D75E77-5F1E-20DF-10D6-205D95BAD6F2}"/>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CCC54D3-274D-7998-1DEA-AF36A6460A0A}"/>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Từ kết quả của các hướng nghiên cứu khác nhau, ta tập trung vào 2 kết luận.</a:t>
            </a:r>
          </a:p>
          <a:p>
            <a:pPr marL="0" lvl="0" indent="0" algn="l" rtl="0">
              <a:spcBef>
                <a:spcPts val="0"/>
              </a:spcBef>
              <a:spcAft>
                <a:spcPts val="0"/>
              </a:spcAft>
              <a:buNone/>
            </a:pPr>
            <a:r>
              <a:rPr lang="en-US"/>
              <a:t>1.Texture đóng vai trò quan trọng</a:t>
            </a:r>
          </a:p>
          <a:p>
            <a:pPr marL="0" lvl="0" indent="0" algn="l" rtl="0">
              <a:spcBef>
                <a:spcPts val="0"/>
              </a:spcBef>
              <a:spcAft>
                <a:spcPts val="0"/>
              </a:spcAft>
              <a:buNone/>
            </a:pPr>
            <a:r>
              <a:rPr lang="en-US"/>
              <a:t>2. Biểu diễn tần số giúp mô hình tang độ chính xác</a:t>
            </a:r>
          </a:p>
          <a:p>
            <a:pPr marL="0" lvl="0" indent="0" algn="l" rtl="0">
              <a:spcBef>
                <a:spcPts val="0"/>
              </a:spcBef>
              <a:spcAft>
                <a:spcPts val="0"/>
              </a:spcAft>
              <a:buNone/>
            </a:pPr>
            <a:endParaRPr lang="en-US"/>
          </a:p>
          <a:p>
            <a:pPr marL="0" lvl="0" indent="0" algn="l" rtl="0">
              <a:spcBef>
                <a:spcPts val="0"/>
              </a:spcBef>
              <a:spcAft>
                <a:spcPts val="0"/>
              </a:spcAft>
              <a:buNone/>
            </a:pPr>
            <a:r>
              <a:rPr lang="en-US"/>
              <a:t>Em thực hiện việc cắt bỏ tần số thấp chỉ giữ lại tần số cao bằng cách sử dụng biến đổi Fourier và 1 mặt nạ. Và việc này thật sự giúp mô hình đạt được độ chính xác cao hơn.</a:t>
            </a:r>
          </a:p>
          <a:p>
            <a:pPr marL="0" lvl="0" indent="0" algn="l" rtl="0">
              <a:spcBef>
                <a:spcPts val="0"/>
              </a:spcBef>
              <a:spcAft>
                <a:spcPts val="0"/>
              </a:spcAft>
              <a:buNone/>
            </a:pPr>
            <a:r>
              <a:rPr lang="en-US"/>
              <a:t>Tuy nhiên độ chính xác vẫn chưa đạt được kỳ vọng, do biến đổi Fourier sẽ bị ảnh hưởng bởi hiệu ứng biên, nó sẽ them vào hình ảnh 1 số nhiễu cao tần không mong muốn. Đồng thời cách làm này vẫn còn phức tạp do thực hiện 2 chiều, biến đổi sang miền tần số, áp dụng mặt nạ lên phổ tần số, sau đó biến đổi ngược lại sang miền ảnh.</a:t>
            </a:r>
          </a:p>
          <a:p>
            <a:pPr marL="0" lvl="0" indent="0" algn="l" rtl="0">
              <a:spcBef>
                <a:spcPts val="0"/>
              </a:spcBef>
              <a:spcAft>
                <a:spcPts val="0"/>
              </a:spcAft>
              <a:buNone/>
            </a:pPr>
            <a:endParaRPr lang="en-US"/>
          </a:p>
          <a:p>
            <a:pPr marL="0" lvl="0" indent="0" algn="l" rtl="0">
              <a:spcBef>
                <a:spcPts val="0"/>
              </a:spcBef>
              <a:spcAft>
                <a:spcPts val="0"/>
              </a:spcAft>
              <a:buNone/>
            </a:pPr>
            <a:r>
              <a:rPr lang="en-US"/>
              <a:t>Ở phần tiếp theo, em sẽ trình bày khối tiền xử lý em đề xuất.</a:t>
            </a:r>
            <a:endParaRPr/>
          </a:p>
        </p:txBody>
      </p:sp>
      <p:sp>
        <p:nvSpPr>
          <p:cNvPr id="200" name="Google Shape;200;g31ae00017cb_0_38:notes">
            <a:extLst>
              <a:ext uri="{FF2B5EF4-FFF2-40B4-BE49-F238E27FC236}">
                <a16:creationId xmlns:a16="http://schemas.microsoft.com/office/drawing/2014/main" id="{D8DCB098-0909-9961-C2A5-7E645F820C3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288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0F35C-FAD9-4139-B1D6-90C891A21D8F}"/>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90BF4A42-0726-2A5F-F09F-9A0A580206D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9B461AD1-C66D-7135-BCC8-F4B4AAB898B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826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D67B368-3C6D-9124-5B54-693C9BD0E369}"/>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23BE4C0F-8305-44BB-0E3D-D3744E751D2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Trong hình minh hoạ khi áp dụng bộ lọc thông cao Hx lên ảnh và lấy vi phân ảnh sẽ cho kết quả giống nhau.</a:t>
            </a:r>
          </a:p>
          <a:p>
            <a:pPr marL="0" lvl="0" indent="0" algn="l" rtl="0">
              <a:spcBef>
                <a:spcPts val="0"/>
              </a:spcBef>
              <a:spcAft>
                <a:spcPts val="0"/>
              </a:spcAft>
              <a:buNone/>
            </a:pPr>
            <a:r>
              <a:rPr lang="en-US"/>
              <a:t>Tuy nhiên số lượng phép toán khi dung cách lấy vi phân trên hình ảnh sẽ ít hơn 18 lần so với cách tính tích chập đối với kích thước hình ảnh đầu vào là 224x224, kích thước này thường được dung trong các mô hình hiện nay.</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81B67C1C-5B76-B596-D6F3-5B1BCB91392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236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511DD-9A97-13D6-0CED-646E306D54C8}"/>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6048AADD-0DAF-0E85-190E-E8A5EC60F79D}"/>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B115A0FB-75BB-2A5E-6686-92DFD5F990F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18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D9EE6D-3C6F-9EF2-5ADB-0A197BB3ED7C}"/>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547B8BC-31B0-6D65-CEAB-416AF59EEB3C}"/>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a:t>-3db: Nghĩa là công suất tín hiệu ra bằng 50% công suất tín hiệu vào.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t>Vì công suất tỉ lệ với bình phương biên độ:</a:t>
            </a:r>
            <a:r>
              <a:rPr lang="en-US"/>
              <a:t> =&gt; </a:t>
            </a:r>
            <a:r>
              <a:rPr lang="vi-VN"/>
              <a:t>Vout</a:t>
            </a:r>
            <a:r>
              <a:rPr lang="en-US"/>
              <a:t>/</a:t>
            </a:r>
            <a:r>
              <a:rPr lang="vi-VN"/>
              <a:t>Vin=</a:t>
            </a:r>
            <a:r>
              <a:rPr lang="en-US"/>
              <a:t>sqrt(0.5) = 0.707 ~ 70.7% suy hao bien độ</a:t>
            </a:r>
          </a:p>
        </p:txBody>
      </p:sp>
      <p:sp>
        <p:nvSpPr>
          <p:cNvPr id="200" name="Google Shape;200;g31ae00017cb_0_38:notes">
            <a:extLst>
              <a:ext uri="{FF2B5EF4-FFF2-40B4-BE49-F238E27FC236}">
                <a16:creationId xmlns:a16="http://schemas.microsoft.com/office/drawing/2014/main" id="{7032531A-BD9D-90D2-A2E8-ACFF98F084F3}"/>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10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ae00017cb_1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1ae00017cb_1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ae00017cb_1_4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31ae00017cb_1_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623733f8c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9CF1E370-ACB5-20EA-967C-BF4E2F2BBAAA}"/>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DCB85A2F-2CC7-3365-1F12-33074C66980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DC16CAFC-1E37-00D5-1E2B-37D0E956120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398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a381ed9b4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83C3940-AE3F-B374-7100-ED7250265176}"/>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7909083E-C5EF-B421-84AF-CC1581C8A21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7BDB1C69-69BA-E429-4FAF-01FFD805374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84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3529562E-6616-2D32-E6F6-4D416F706374}"/>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96DFB3B3-BB98-770D-8002-14D7E6838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DA8D2E94-D723-6856-825A-148431A7CE8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426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ae00017cb_1_6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1ae00017cb_1_6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ae322880d_0_5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e322880d_0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31ae322880d_0_5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a381ed9b4_0_3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a381ed9b4_0_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ae322880d_0_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1ae322880d_0_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6793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Bài toán phát hiện hình ảnh tạo sinh </a:t>
            </a:r>
            <a:r>
              <a:rPr lang="en-US"/>
              <a:t>trong luận văn được đinh nghĩa</a:t>
            </a:r>
            <a:r>
              <a:rPr lang="vi-VN"/>
              <a:t> là: </a:t>
            </a:r>
            <a:endParaRPr lang="en-US"/>
          </a:p>
          <a:p>
            <a:pPr marL="0" lvl="0" indent="0" algn="l" rtl="0">
              <a:spcBef>
                <a:spcPts val="0"/>
              </a:spcBef>
              <a:spcAft>
                <a:spcPts val="0"/>
              </a:spcAft>
              <a:buNone/>
            </a:pPr>
            <a:r>
              <a:rPr lang="en-US"/>
              <a:t>X</a:t>
            </a:r>
            <a:r>
              <a:rPr lang="vi-VN"/>
              <a:t>ác định xem một hình ảnh bất kỳ có phải được sinh ra bởi mô hình trí tuệ nhân tạo hay không.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Cách thức phát hiện là </a:t>
            </a:r>
            <a:r>
              <a:rPr lang="vi-VN"/>
              <a:t>sử dụng mô hình AI để phân loại hình ảnh.</a:t>
            </a:r>
            <a:endParaRPr/>
          </a:p>
        </p:txBody>
      </p:sp>
      <p:sp>
        <p:nvSpPr>
          <p:cNvPr id="131" name="Google Shape;131;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e00017cb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Hiện nay, cùng với sự phát triển mạnh mẽ của các mô hình tạo sinh như GAN hay Diffusion,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những hình ảnh giả nhưng có độ chân thực gần như không thể phân biệt bằng mắt thường</a:t>
            </a:r>
            <a:r>
              <a:rPr lang="en-US">
                <a:latin typeface="+mn-lt"/>
              </a:rPr>
              <a:t>, và chúng</a:t>
            </a:r>
            <a:r>
              <a:rPr lang="vi-VN">
                <a:latin typeface="+mn-lt"/>
              </a:rPr>
              <a:t> ngày càng xuất hiện phổ biến.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Công nghệ này mở ra nhiều ứng dụng giá trị trong thực tiễn</a:t>
            </a:r>
            <a:r>
              <a:rPr lang="en-US">
                <a:latin typeface="+mn-lt"/>
              </a:rPr>
              <a:t>, T</a:t>
            </a:r>
            <a:r>
              <a:rPr lang="vi-VN">
                <a:latin typeface="+mn-lt"/>
              </a:rPr>
              <a:t>hương mại điện tử</a:t>
            </a:r>
            <a:r>
              <a:rPr lang="en-US">
                <a:latin typeface="+mn-lt"/>
              </a:rPr>
              <a:t>, Kiến trúc &amp; nội thất, Giải trí &amp; truyền thông..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nhưng đồng thời cũng đặt ra những thách thức lớn an toàn thông tin và nguy cơ bị lợi dụng để gian lận</a:t>
            </a:r>
            <a:r>
              <a:rPr lang="en-US">
                <a:latin typeface="+mn-lt"/>
              </a:rPr>
              <a:t>, Tin giả, Tấn công lừa đảo</a:t>
            </a:r>
            <a:r>
              <a:rPr lang="vi-VN">
                <a:latin typeface="+mn-lt"/>
              </a:rPr>
              <a:t>.</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Trong khi đó, các công cụ tự động phát hiện hiện nay vẫn chưa thực sự hiệu quả và chưa được phổ biến rộng rãi</a:t>
            </a:r>
            <a:r>
              <a:rPr lang="en-US">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atin typeface="+mn-lt"/>
              </a:rPr>
              <a:t>Cụ thể: Các công cụ này được cung cấp dưới dạng dịch vụ (do kích thước mô hình là khá lớn), người dùng phải chử động thao tác, chưa có tích hợp sẵn và chạy offline trong thiết bị như điện thoại + nhúng vào các ứng dụng giúp phát hiện hình ảnh giả trong thời gian thực. </a:t>
            </a:r>
          </a:p>
        </p:txBody>
      </p:sp>
      <p:sp>
        <p:nvSpPr>
          <p:cNvPr id="140" name="Google Shape;140;g31ae00017cb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e00017cb_0_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Do đó, mục tiêu nghiên cứu của đề tài là xây dựng một phương pháp phát hiện ảnh tạo sinh với hai định hướng chính: (1) đảm bảo khả năng nhận diện hiệu quả trên nhiều loại mô hình sinh ảnh khác nhau; và (2</a:t>
            </a:r>
            <a:r>
              <a:rPr lang="en-US"/>
              <a:t>)</a:t>
            </a:r>
            <a:r>
              <a:rPr lang="vi-VN"/>
              <a:t> tính đơn giản, gọn nhẹ trong thiết kế, giúp phương pháp dễ dàng triển khai </a:t>
            </a:r>
            <a:r>
              <a:rPr lang="en-US"/>
              <a:t>trên các thiết bị cấu hình thấp như điện thoại di động.</a:t>
            </a:r>
            <a:endParaRPr/>
          </a:p>
        </p:txBody>
      </p:sp>
      <p:sp>
        <p:nvSpPr>
          <p:cNvPr id="157" name="Google Shape;157;g31ae00017cb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381ed9b4_0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a381ed9b4_0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af1388b54_0_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Bài Phát hiện hình ảnh tạo sinh hiện nay có thể phân thành 2 nhóm lớn: </a:t>
            </a:r>
          </a:p>
          <a:p>
            <a:pPr marL="0" lvl="0" indent="0" algn="l" rtl="0">
              <a:spcBef>
                <a:spcPts val="0"/>
              </a:spcBef>
              <a:spcAft>
                <a:spcPts val="0"/>
              </a:spcAft>
              <a:buNone/>
            </a:pPr>
            <a:r>
              <a:rPr lang="en-US"/>
              <a:t>Nhóm 1 là nhóm các phương pháp dựa vào các Pretrain model có kích thước lớn và được huấn luyện trên các tập dữ liệu lớn.  </a:t>
            </a:r>
          </a:p>
          <a:p>
            <a:pPr marL="0" lvl="0" indent="0" algn="l" rtl="0">
              <a:spcBef>
                <a:spcPts val="0"/>
              </a:spcBef>
              <a:spcAft>
                <a:spcPts val="0"/>
              </a:spcAft>
              <a:buNone/>
            </a:pPr>
            <a:r>
              <a:rPr lang="en-US"/>
              <a:t>Áp dụng các kỹ thuật Transfer Learning, hoặc </a:t>
            </a:r>
            <a:r>
              <a:rPr lang="it-IT"/>
              <a:t>finetune trên dataset của tác vụ cụ thể. </a:t>
            </a:r>
          </a:p>
          <a:p>
            <a:pPr marL="0" lvl="0" indent="0" algn="l" rtl="0">
              <a:spcBef>
                <a:spcPts val="0"/>
              </a:spcBef>
              <a:spcAft>
                <a:spcPts val="0"/>
              </a:spcAft>
              <a:buNone/>
            </a:pPr>
            <a:r>
              <a:rPr lang="vi-VN"/>
              <a:t>Ư</a:t>
            </a:r>
            <a:r>
              <a:rPr lang="it-IT"/>
              <a:t>u điểm là có thể đạt được độ chính xác cao trên nhiều bài toán.</a:t>
            </a:r>
          </a:p>
          <a:p>
            <a:pPr marL="0" lvl="0" indent="0" algn="l" rtl="0">
              <a:spcBef>
                <a:spcPts val="0"/>
              </a:spcBef>
              <a:spcAft>
                <a:spcPts val="0"/>
              </a:spcAft>
              <a:buNone/>
            </a:pPr>
            <a:r>
              <a:rPr lang="it-IT"/>
              <a:t>Nhược điểm là kích thước mô hình lớn, yêu cầu tài nguyên cao.</a:t>
            </a:r>
          </a:p>
          <a:p>
            <a:pPr marL="0" lvl="0" indent="0" algn="l" rtl="0">
              <a:spcBef>
                <a:spcPts val="0"/>
              </a:spcBef>
              <a:spcAft>
                <a:spcPts val="0"/>
              </a:spcAft>
              <a:buNone/>
            </a:pPr>
            <a:endParaRPr lang="it-IT"/>
          </a:p>
          <a:p>
            <a:pPr marL="0" lvl="0" indent="0" algn="l" rtl="0">
              <a:spcBef>
                <a:spcPts val="0"/>
              </a:spcBef>
              <a:spcAft>
                <a:spcPts val="0"/>
              </a:spcAft>
              <a:buNone/>
            </a:pPr>
            <a:r>
              <a:rPr lang="it-IT"/>
              <a:t>Nhóm 2 là nhóm phương pháp sử dụng một kiến trúc mô hình nhỏ hơn, kết hợp với 1 quy trình tiền xử lý dữ liệu nhằm hổ trợ tăng độ chính xác cho mô hính. </a:t>
            </a:r>
          </a:p>
          <a:p>
            <a:pPr marL="0" lvl="0" indent="0" algn="l" rtl="0">
              <a:spcBef>
                <a:spcPts val="0"/>
              </a:spcBef>
              <a:spcAft>
                <a:spcPts val="0"/>
              </a:spcAft>
              <a:buNone/>
            </a:pPr>
            <a:r>
              <a:rPr lang="it-IT"/>
              <a:t>Vì là dùng mô hình nhỏ nên có thể dễ dàng training lại từ đầu (nếu cần), kiến trúc linh hoạt. Kích thước nhỏ </a:t>
            </a:r>
            <a:r>
              <a:rPr lang="it-IT">
                <a:sym typeface="Wingdings" panose="05000000000000000000" pitchFamily="2" charset="2"/>
              </a:rPr>
              <a:t> có thể chạy được trên phần cứng yếu.</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Vì đặc điểm linh hoạt và mô hình nhỏ gọn này, đây là hướng mà luận văn sẽ tiếp cận. Cụ thể luận văn sẽ tập trung vào khối tiền xử lý hình ảnh đầu vào. (lý do tập trung vào khối tiền xử lý là ta có thể tái sử dụng cho nhiều loại mô hình khác nhau)</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a:p>
        </p:txBody>
      </p:sp>
      <p:sp>
        <p:nvSpPr>
          <p:cNvPr id="175" name="Google Shape;175;g31af1388b54_0_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88B1DE9D-93AF-A8C0-51B7-F77EA38DC69A}"/>
            </a:ext>
          </a:extLst>
        </p:cNvPr>
        <p:cNvGrpSpPr/>
        <p:nvPr/>
      </p:nvGrpSpPr>
      <p:grpSpPr>
        <a:xfrm>
          <a:off x="0" y="0"/>
          <a:ext cx="0" cy="0"/>
          <a:chOff x="0" y="0"/>
          <a:chExt cx="0" cy="0"/>
        </a:xfrm>
      </p:grpSpPr>
      <p:sp>
        <p:nvSpPr>
          <p:cNvPr id="174" name="Google Shape;174;g31af1388b54_0_4:notes">
            <a:extLst>
              <a:ext uri="{FF2B5EF4-FFF2-40B4-BE49-F238E27FC236}">
                <a16:creationId xmlns:a16="http://schemas.microsoft.com/office/drawing/2014/main" id="{FA1EB175-4814-A896-50CA-17E8E886755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Có nhiều phương pháp tiền xử lý đã được nghiên cứu và nhìn chung thì chúng ta có thể phân thành 2 kỹ thuật chính.</a:t>
            </a:r>
          </a:p>
          <a:p>
            <a:pPr marL="0" lvl="0" indent="0" algn="l" rtl="0">
              <a:spcBef>
                <a:spcPts val="0"/>
              </a:spcBef>
              <a:spcAft>
                <a:spcPts val="0"/>
              </a:spcAft>
              <a:buNone/>
            </a:pPr>
            <a:r>
              <a:rPr lang="en-US"/>
              <a:t>Đó là xử lý hình ảnh trên miền không gian -  các phép toán xử lý trực tiếp thao tác trên từng pixel hình ảnh làm nỗi bật các đặc trưng hoạt kết cấu của các chi tiết trong hình ảnh.</a:t>
            </a:r>
          </a:p>
          <a:p>
            <a:pPr marL="0" lvl="0" indent="0" algn="l" rtl="0">
              <a:spcBef>
                <a:spcPts val="0"/>
              </a:spcBef>
              <a:spcAft>
                <a:spcPts val="0"/>
              </a:spcAft>
              <a:buNone/>
            </a:pPr>
            <a:endParaRPr lang="en-US"/>
          </a:p>
          <a:p>
            <a:pPr marL="0" lvl="0" indent="0" algn="l" rtl="0">
              <a:spcBef>
                <a:spcPts val="0"/>
              </a:spcBef>
              <a:spcAft>
                <a:spcPts val="0"/>
              </a:spcAft>
              <a:buNone/>
            </a:pPr>
            <a:r>
              <a:rPr lang="en-US"/>
              <a:t>Kỹ thuật thứ 2 là xử lý hình ảnh trên miền tần số - Dùng các phép biến đổi hình ảnh sang miền tần số như (Fourier, Cosin) sau đó dùng hình ảnh của phổ tần số làm đầu vào cho quá trình huấn luyện.</a:t>
            </a:r>
          </a:p>
          <a:p>
            <a:pPr marL="0" lvl="0" indent="0" algn="l" rtl="0">
              <a:spcBef>
                <a:spcPts val="0"/>
              </a:spcBef>
              <a:spcAft>
                <a:spcPts val="0"/>
              </a:spcAft>
              <a:buNone/>
            </a:pPr>
            <a:endParaRPr/>
          </a:p>
        </p:txBody>
      </p:sp>
      <p:sp>
        <p:nvSpPr>
          <p:cNvPr id="175" name="Google Shape;175;g31af1388b54_0_4:notes">
            <a:extLst>
              <a:ext uri="{FF2B5EF4-FFF2-40B4-BE49-F238E27FC236}">
                <a16:creationId xmlns:a16="http://schemas.microsoft.com/office/drawing/2014/main" id="{FBFE4BB8-711A-9353-8D6C-2D0225BEAA8E}"/>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915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5" name="Rectangle 4">
            <a:extLst>
              <a:ext uri="{FF2B5EF4-FFF2-40B4-BE49-F238E27FC236}">
                <a16:creationId xmlns:a16="http://schemas.microsoft.com/office/drawing/2014/main" id="{C8B0E487-E95B-8BA6-4230-D154DBDA30B7}"/>
              </a:ext>
            </a:extLst>
          </p:cNvPr>
          <p:cNvSpPr/>
          <p:nvPr userDrawn="1"/>
        </p:nvSpPr>
        <p:spPr>
          <a:xfrm>
            <a:off x="0" y="6475818"/>
            <a:ext cx="12192000" cy="38218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 name="Google Shape;18;p7"/>
          <p:cNvSpPr txBox="1"/>
          <p:nvPr userDrawn="1"/>
        </p:nvSpPr>
        <p:spPr>
          <a:xfrm>
            <a:off x="9629775" y="6475818"/>
            <a:ext cx="2562225" cy="350825"/>
          </a:xfrm>
          <a:prstGeom prst="rect">
            <a:avLst/>
          </a:prstGeom>
          <a:noFill/>
          <a:ln>
            <a:noFill/>
          </a:ln>
        </p:spPr>
        <p:txBody>
          <a:bodyPr spcFirstLastPara="1" wrap="square" lIns="91425" tIns="45700" rIns="91425" bIns="45700" anchor="ctr" anchorCtr="0">
            <a:spAutoFit/>
          </a:bodyPr>
          <a:lstStyle/>
          <a:p>
            <a:pPr marL="0" marR="0" lvl="0" indent="0" algn="r" rtl="0">
              <a:lnSpc>
                <a:spcPct val="120000"/>
              </a:lnSpc>
              <a:spcBef>
                <a:spcPts val="0"/>
              </a:spcBef>
              <a:spcAft>
                <a:spcPts val="0"/>
              </a:spcAft>
              <a:buNone/>
            </a:pPr>
            <a:r>
              <a:rPr lang="en-US" sz="1400" i="0" u="none" strike="noStrike" cap="none">
                <a:solidFill>
                  <a:schemeClr val="bg1"/>
                </a:solidFill>
                <a:latin typeface="Play" panose="020B0604020202020204" charset="0"/>
              </a:rPr>
              <a:t>	 </a:t>
            </a:r>
            <a:r>
              <a:rPr lang="en-US" sz="1400">
                <a:solidFill>
                  <a:schemeClr val="bg1"/>
                </a:solidFill>
                <a:latin typeface="Play" panose="020B0604020202020204" charset="0"/>
              </a:rPr>
              <a:t>Trang</a:t>
            </a:r>
            <a:r>
              <a:rPr lang="en-US" sz="1400" i="0" u="none" strike="noStrike" cap="none">
                <a:solidFill>
                  <a:schemeClr val="bg1"/>
                </a:solidFill>
                <a:latin typeface="Play" panose="020B0604020202020204" charset="0"/>
              </a:rPr>
              <a:t> </a:t>
            </a:r>
            <a:fld id="{00000000-1234-1234-1234-123412341234}" type="slidenum">
              <a:rPr lang="en-US" sz="1400" i="0" u="none" strike="noStrike" cap="none">
                <a:solidFill>
                  <a:schemeClr val="bg1"/>
                </a:solidFill>
                <a:latin typeface="Play" panose="020B0604020202020204" charset="0"/>
              </a:rPr>
              <a:t>‹#›</a:t>
            </a:fld>
            <a:endParaRPr sz="1400" i="0" u="none" strike="noStrike" cap="none">
              <a:solidFill>
                <a:schemeClr val="bg1"/>
              </a:solidFill>
              <a:latin typeface="Play" panose="020B0604020202020204" charset="0"/>
            </a:endParaRPr>
          </a:p>
        </p:txBody>
      </p:sp>
      <p:sp>
        <p:nvSpPr>
          <p:cNvPr id="3" name="Google Shape;23;p8">
            <a:extLst>
              <a:ext uri="{FF2B5EF4-FFF2-40B4-BE49-F238E27FC236}">
                <a16:creationId xmlns:a16="http://schemas.microsoft.com/office/drawing/2014/main" id="{1AC0EF83-2405-C951-2A09-4E190F34DFE4}"/>
              </a:ext>
            </a:extLst>
          </p:cNvPr>
          <p:cNvSpPr txBox="1">
            <a:spLocks/>
          </p:cNvSpPr>
          <p:nvPr userDrawn="1"/>
        </p:nvSpPr>
        <p:spPr>
          <a:xfrm>
            <a:off x="0" y="6413106"/>
            <a:ext cx="2619375"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lgn="l"/>
            <a:r>
              <a:rPr lang="en-US" sz="1400">
                <a:solidFill>
                  <a:schemeClr val="bg1"/>
                </a:solidFill>
                <a:latin typeface="Play" panose="020B0604020202020204" charset="0"/>
              </a:rPr>
              <a:t>Học viên: Võ Hoài Danh</a:t>
            </a:r>
          </a:p>
        </p:txBody>
      </p:sp>
      <p:sp>
        <p:nvSpPr>
          <p:cNvPr id="4" name="Google Shape;23;p8">
            <a:extLst>
              <a:ext uri="{FF2B5EF4-FFF2-40B4-BE49-F238E27FC236}">
                <a16:creationId xmlns:a16="http://schemas.microsoft.com/office/drawing/2014/main" id="{84089365-7FE0-FB69-BCE5-7741E51A8302}"/>
              </a:ext>
            </a:extLst>
          </p:cNvPr>
          <p:cNvSpPr txBox="1">
            <a:spLocks/>
          </p:cNvSpPr>
          <p:nvPr userDrawn="1"/>
        </p:nvSpPr>
        <p:spPr>
          <a:xfrm>
            <a:off x="2333625" y="6413106"/>
            <a:ext cx="7296150"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400">
                <a:solidFill>
                  <a:schemeClr val="bg1"/>
                </a:solidFill>
                <a:latin typeface="Play" panose="020B0604020202020204" charset="0"/>
              </a:rPr>
              <a:t>Phát hiện hình ảnh sinh bởi mô hình tạo sinh bởi mô hình tạo sinh</a:t>
            </a:r>
          </a:p>
        </p:txBody>
      </p:sp>
      <p:sp>
        <p:nvSpPr>
          <p:cNvPr id="6" name="Rectangle 5">
            <a:extLst>
              <a:ext uri="{FF2B5EF4-FFF2-40B4-BE49-F238E27FC236}">
                <a16:creationId xmlns:a16="http://schemas.microsoft.com/office/drawing/2014/main" id="{3B0800A9-D515-97A4-8E8E-9978A3290A52}"/>
              </a:ext>
            </a:extLst>
          </p:cNvPr>
          <p:cNvSpPr/>
          <p:nvPr userDrawn="1"/>
        </p:nvSpPr>
        <p:spPr>
          <a:xfrm>
            <a:off x="0" y="1"/>
            <a:ext cx="12192000" cy="74295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pic>
        <p:nvPicPr>
          <p:cNvPr id="134" name="Google Shape;134;p4" descr="Logo"/>
          <p:cNvPicPr preferRelativeResize="0"/>
          <p:nvPr userDrawn="1"/>
        </p:nvPicPr>
        <p:blipFill rotWithShape="1">
          <a:blip r:embed="rId2">
            <a:alphaModFix/>
          </a:blip>
          <a:srcRect/>
          <a:stretch/>
        </p:blipFill>
        <p:spPr>
          <a:xfrm>
            <a:off x="9477374" y="-300036"/>
            <a:ext cx="3009901" cy="12049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a:spLocks noGrp="1"/>
          </p:cNvSpPr>
          <p:nvPr>
            <p:ph type="pic" idx="2"/>
          </p:nvPr>
        </p:nvSpPr>
        <p:spPr>
          <a:xfrm>
            <a:off x="5183188" y="987427"/>
            <a:ext cx="6172200" cy="4873625"/>
          </a:xfrm>
          <a:prstGeom prst="rect">
            <a:avLst/>
          </a:prstGeom>
          <a:noFill/>
          <a:ln>
            <a:noFill/>
          </a:ln>
        </p:spPr>
      </p:sp>
      <p:sp>
        <p:nvSpPr>
          <p:cNvPr id="72" name="Google Shape;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ECF-409A-002D-2A57-E412FCD95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F9DEF-3504-7C35-5759-F48FF75878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67CDF-9025-C267-549A-0CD7394C7A10}"/>
              </a:ext>
            </a:extLst>
          </p:cNvPr>
          <p:cNvSpPr>
            <a:spLocks noGrp="1"/>
          </p:cNvSpPr>
          <p:nvPr>
            <p:ph type="dt" sz="half" idx="10"/>
          </p:nvPr>
        </p:nvSpPr>
        <p:spPr/>
        <p:txBody>
          <a:bodyPr/>
          <a:lstStyle/>
          <a:p>
            <a:fld id="{0EE523E8-9DE4-4834-AE36-80135EBDE36F}" type="datetimeFigureOut">
              <a:rPr lang="en-US" smtClean="0"/>
              <a:t>8/26/2025</a:t>
            </a:fld>
            <a:endParaRPr lang="en-US"/>
          </a:p>
        </p:txBody>
      </p:sp>
      <p:sp>
        <p:nvSpPr>
          <p:cNvPr id="5" name="Footer Placeholder 4">
            <a:extLst>
              <a:ext uri="{FF2B5EF4-FFF2-40B4-BE49-F238E27FC236}">
                <a16:creationId xmlns:a16="http://schemas.microsoft.com/office/drawing/2014/main" id="{3046BEBC-0333-7685-8820-6D2AA1BA6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8C758-138E-9A6C-7A3E-B1BDFB0FDB4E}"/>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58961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B682-D8CA-ED92-5E9B-4E46AEE74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75541-AC84-3857-4D18-667683715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3B3AD-4707-7CA9-0809-962F5CA07216}"/>
              </a:ext>
            </a:extLst>
          </p:cNvPr>
          <p:cNvSpPr>
            <a:spLocks noGrp="1"/>
          </p:cNvSpPr>
          <p:nvPr>
            <p:ph type="dt" sz="half" idx="10"/>
          </p:nvPr>
        </p:nvSpPr>
        <p:spPr/>
        <p:txBody>
          <a:bodyPr/>
          <a:lstStyle/>
          <a:p>
            <a:fld id="{0EE523E8-9DE4-4834-AE36-80135EBDE36F}" type="datetimeFigureOut">
              <a:rPr lang="en-US" smtClean="0"/>
              <a:t>8/26/2025</a:t>
            </a:fld>
            <a:endParaRPr lang="en-US"/>
          </a:p>
        </p:txBody>
      </p:sp>
      <p:sp>
        <p:nvSpPr>
          <p:cNvPr id="5" name="Footer Placeholder 4">
            <a:extLst>
              <a:ext uri="{FF2B5EF4-FFF2-40B4-BE49-F238E27FC236}">
                <a16:creationId xmlns:a16="http://schemas.microsoft.com/office/drawing/2014/main" id="{B4026D5B-E396-07D1-DFC1-A98DE299E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DC2D8-6A27-BB0B-3212-F37FCC9036E1}"/>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832348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81DE-6250-9E73-952F-AB425194F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82471B-21B4-427A-C0CC-E2D383FB26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22EF6-81AA-A9BF-2358-B8B34DAB512A}"/>
              </a:ext>
            </a:extLst>
          </p:cNvPr>
          <p:cNvSpPr>
            <a:spLocks noGrp="1"/>
          </p:cNvSpPr>
          <p:nvPr>
            <p:ph type="dt" sz="half" idx="10"/>
          </p:nvPr>
        </p:nvSpPr>
        <p:spPr/>
        <p:txBody>
          <a:bodyPr/>
          <a:lstStyle/>
          <a:p>
            <a:fld id="{0EE523E8-9DE4-4834-AE36-80135EBDE36F}" type="datetimeFigureOut">
              <a:rPr lang="en-US" smtClean="0"/>
              <a:t>8/26/2025</a:t>
            </a:fld>
            <a:endParaRPr lang="en-US"/>
          </a:p>
        </p:txBody>
      </p:sp>
      <p:sp>
        <p:nvSpPr>
          <p:cNvPr id="5" name="Footer Placeholder 4">
            <a:extLst>
              <a:ext uri="{FF2B5EF4-FFF2-40B4-BE49-F238E27FC236}">
                <a16:creationId xmlns:a16="http://schemas.microsoft.com/office/drawing/2014/main" id="{B7F63CB0-69E0-0B6F-0B61-4B7E1ACA5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B4894-7B14-6AFB-5B5A-F3B7D32A7DC5}"/>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616539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1DBB-D321-3560-C65D-29EE0E5BF5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810FE-A68E-BFBA-9B5D-B23C8FA92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2B2069-9996-6777-9F63-CF9ECAA63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E4370B-EB41-CB0A-C3F2-55FDF7C786F8}"/>
              </a:ext>
            </a:extLst>
          </p:cNvPr>
          <p:cNvSpPr>
            <a:spLocks noGrp="1"/>
          </p:cNvSpPr>
          <p:nvPr>
            <p:ph type="dt" sz="half" idx="10"/>
          </p:nvPr>
        </p:nvSpPr>
        <p:spPr/>
        <p:txBody>
          <a:bodyPr/>
          <a:lstStyle/>
          <a:p>
            <a:fld id="{0EE523E8-9DE4-4834-AE36-80135EBDE36F}" type="datetimeFigureOut">
              <a:rPr lang="en-US" smtClean="0"/>
              <a:t>8/26/2025</a:t>
            </a:fld>
            <a:endParaRPr lang="en-US"/>
          </a:p>
        </p:txBody>
      </p:sp>
      <p:sp>
        <p:nvSpPr>
          <p:cNvPr id="6" name="Footer Placeholder 5">
            <a:extLst>
              <a:ext uri="{FF2B5EF4-FFF2-40B4-BE49-F238E27FC236}">
                <a16:creationId xmlns:a16="http://schemas.microsoft.com/office/drawing/2014/main" id="{952B4B8C-52F9-B253-A3EB-BF18802F9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DAAE5-0E42-04F1-7B1C-04C8C6CA4E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211666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4484-BDE9-F779-286E-AF76845E30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A78E90-8EAA-2B32-DB48-8FB9C410FE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4F99B-230A-C651-403D-F804F77F4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0B852A-5A23-364E-66FC-DA4390E44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E12C5-AFAC-9E28-1E30-EFF0957E5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F30DCD-9B2E-C774-AC96-5D79065C8C79}"/>
              </a:ext>
            </a:extLst>
          </p:cNvPr>
          <p:cNvSpPr>
            <a:spLocks noGrp="1"/>
          </p:cNvSpPr>
          <p:nvPr>
            <p:ph type="dt" sz="half" idx="10"/>
          </p:nvPr>
        </p:nvSpPr>
        <p:spPr/>
        <p:txBody>
          <a:bodyPr/>
          <a:lstStyle/>
          <a:p>
            <a:fld id="{0EE523E8-9DE4-4834-AE36-80135EBDE36F}" type="datetimeFigureOut">
              <a:rPr lang="en-US" smtClean="0"/>
              <a:t>8/26/2025</a:t>
            </a:fld>
            <a:endParaRPr lang="en-US"/>
          </a:p>
        </p:txBody>
      </p:sp>
      <p:sp>
        <p:nvSpPr>
          <p:cNvPr id="8" name="Footer Placeholder 7">
            <a:extLst>
              <a:ext uri="{FF2B5EF4-FFF2-40B4-BE49-F238E27FC236}">
                <a16:creationId xmlns:a16="http://schemas.microsoft.com/office/drawing/2014/main" id="{A5BC02C8-0F0E-151F-BAE5-FE62580714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305376-34D6-88CF-830D-0F9B56C7F25C}"/>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233202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4025-4777-9F61-1717-01C2B5965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92FA0-DE96-DE3F-E6F2-DDF322B072D5}"/>
              </a:ext>
            </a:extLst>
          </p:cNvPr>
          <p:cNvSpPr>
            <a:spLocks noGrp="1"/>
          </p:cNvSpPr>
          <p:nvPr>
            <p:ph type="dt" sz="half" idx="10"/>
          </p:nvPr>
        </p:nvSpPr>
        <p:spPr/>
        <p:txBody>
          <a:bodyPr/>
          <a:lstStyle/>
          <a:p>
            <a:fld id="{0EE523E8-9DE4-4834-AE36-80135EBDE36F}" type="datetimeFigureOut">
              <a:rPr lang="en-US" smtClean="0"/>
              <a:t>8/26/2025</a:t>
            </a:fld>
            <a:endParaRPr lang="en-US"/>
          </a:p>
        </p:txBody>
      </p:sp>
      <p:sp>
        <p:nvSpPr>
          <p:cNvPr id="4" name="Footer Placeholder 3">
            <a:extLst>
              <a:ext uri="{FF2B5EF4-FFF2-40B4-BE49-F238E27FC236}">
                <a16:creationId xmlns:a16="http://schemas.microsoft.com/office/drawing/2014/main" id="{60AA619E-1CCC-EA6E-614B-7DB3CA37B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5CAAC-A079-CEDA-785F-0F4C8653DCDD}"/>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306270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A5D53-9DF4-3A52-DF5E-0A3ACD64203A}"/>
              </a:ext>
            </a:extLst>
          </p:cNvPr>
          <p:cNvSpPr>
            <a:spLocks noGrp="1"/>
          </p:cNvSpPr>
          <p:nvPr>
            <p:ph type="dt" sz="half" idx="10"/>
          </p:nvPr>
        </p:nvSpPr>
        <p:spPr/>
        <p:txBody>
          <a:bodyPr/>
          <a:lstStyle/>
          <a:p>
            <a:fld id="{0EE523E8-9DE4-4834-AE36-80135EBDE36F}" type="datetimeFigureOut">
              <a:rPr lang="en-US" smtClean="0"/>
              <a:t>8/26/2025</a:t>
            </a:fld>
            <a:endParaRPr lang="en-US"/>
          </a:p>
        </p:txBody>
      </p:sp>
      <p:sp>
        <p:nvSpPr>
          <p:cNvPr id="3" name="Footer Placeholder 2">
            <a:extLst>
              <a:ext uri="{FF2B5EF4-FFF2-40B4-BE49-F238E27FC236}">
                <a16:creationId xmlns:a16="http://schemas.microsoft.com/office/drawing/2014/main" id="{E6D253BD-4FAC-A506-B632-C64850C552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15EB0-DC92-DCCE-4F6F-4BDC582623FB}"/>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63086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0310-9879-76E6-572E-465715E61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56878-2C73-8EA9-2903-CCCDE2C8B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3277A5-1B1D-9FFB-2942-5D7CCA366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7FF1A-D817-5348-5728-90691BB56F44}"/>
              </a:ext>
            </a:extLst>
          </p:cNvPr>
          <p:cNvSpPr>
            <a:spLocks noGrp="1"/>
          </p:cNvSpPr>
          <p:nvPr>
            <p:ph type="dt" sz="half" idx="10"/>
          </p:nvPr>
        </p:nvSpPr>
        <p:spPr/>
        <p:txBody>
          <a:bodyPr/>
          <a:lstStyle/>
          <a:p>
            <a:fld id="{0EE523E8-9DE4-4834-AE36-80135EBDE36F}" type="datetimeFigureOut">
              <a:rPr lang="en-US" smtClean="0"/>
              <a:t>8/26/2025</a:t>
            </a:fld>
            <a:endParaRPr lang="en-US"/>
          </a:p>
        </p:txBody>
      </p:sp>
      <p:sp>
        <p:nvSpPr>
          <p:cNvPr id="6" name="Footer Placeholder 5">
            <a:extLst>
              <a:ext uri="{FF2B5EF4-FFF2-40B4-BE49-F238E27FC236}">
                <a16:creationId xmlns:a16="http://schemas.microsoft.com/office/drawing/2014/main" id="{A4FBD34B-B563-2AD0-84C0-3A3B0DAD9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97C6-0954-66AC-53C3-C2F92C670F4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736509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8E5F-EF75-7E26-59D4-55B85F9A5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E2381B-8FD6-1DE2-FCBA-5020B0DCA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CCDECF-F468-D080-705D-EDA552736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5FCC4-3CE1-7A7E-8EE6-B72783C2319E}"/>
              </a:ext>
            </a:extLst>
          </p:cNvPr>
          <p:cNvSpPr>
            <a:spLocks noGrp="1"/>
          </p:cNvSpPr>
          <p:nvPr>
            <p:ph type="dt" sz="half" idx="10"/>
          </p:nvPr>
        </p:nvSpPr>
        <p:spPr/>
        <p:txBody>
          <a:bodyPr/>
          <a:lstStyle/>
          <a:p>
            <a:fld id="{0EE523E8-9DE4-4834-AE36-80135EBDE36F}" type="datetimeFigureOut">
              <a:rPr lang="en-US" smtClean="0"/>
              <a:t>8/26/2025</a:t>
            </a:fld>
            <a:endParaRPr lang="en-US"/>
          </a:p>
        </p:txBody>
      </p:sp>
      <p:sp>
        <p:nvSpPr>
          <p:cNvPr id="6" name="Footer Placeholder 5">
            <a:extLst>
              <a:ext uri="{FF2B5EF4-FFF2-40B4-BE49-F238E27FC236}">
                <a16:creationId xmlns:a16="http://schemas.microsoft.com/office/drawing/2014/main" id="{B9BAED99-A641-1AA5-43FB-38DFA7644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BBCF9-389C-B6E1-A7B5-FDC2DD053BB3}"/>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87818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4D54-FCFF-F65D-184B-340865923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7ED9A1-1620-015D-2972-F35D70570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FA4C6-2248-1DBE-7B29-D68F399D051C}"/>
              </a:ext>
            </a:extLst>
          </p:cNvPr>
          <p:cNvSpPr>
            <a:spLocks noGrp="1"/>
          </p:cNvSpPr>
          <p:nvPr>
            <p:ph type="dt" sz="half" idx="10"/>
          </p:nvPr>
        </p:nvSpPr>
        <p:spPr/>
        <p:txBody>
          <a:bodyPr/>
          <a:lstStyle/>
          <a:p>
            <a:fld id="{0EE523E8-9DE4-4834-AE36-80135EBDE36F}" type="datetimeFigureOut">
              <a:rPr lang="en-US" smtClean="0"/>
              <a:t>8/26/2025</a:t>
            </a:fld>
            <a:endParaRPr lang="en-US"/>
          </a:p>
        </p:txBody>
      </p:sp>
      <p:sp>
        <p:nvSpPr>
          <p:cNvPr id="5" name="Footer Placeholder 4">
            <a:extLst>
              <a:ext uri="{FF2B5EF4-FFF2-40B4-BE49-F238E27FC236}">
                <a16:creationId xmlns:a16="http://schemas.microsoft.com/office/drawing/2014/main" id="{2BE509F4-55E2-8A7B-B39B-CB5B60DCF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0DC6F-3D8B-0594-C25D-BAA2F0D249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91697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EC3A6C-E343-4049-8C74-0F02005016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A5413-1134-BBB7-2F94-D8AF7AAF7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CD4DA-12DF-4CF3-18FC-0AA9ABFAEE95}"/>
              </a:ext>
            </a:extLst>
          </p:cNvPr>
          <p:cNvSpPr>
            <a:spLocks noGrp="1"/>
          </p:cNvSpPr>
          <p:nvPr>
            <p:ph type="dt" sz="half" idx="10"/>
          </p:nvPr>
        </p:nvSpPr>
        <p:spPr/>
        <p:txBody>
          <a:bodyPr/>
          <a:lstStyle/>
          <a:p>
            <a:fld id="{0EE523E8-9DE4-4834-AE36-80135EBDE36F}" type="datetimeFigureOut">
              <a:rPr lang="en-US" smtClean="0"/>
              <a:t>8/26/2025</a:t>
            </a:fld>
            <a:endParaRPr lang="en-US"/>
          </a:p>
        </p:txBody>
      </p:sp>
      <p:sp>
        <p:nvSpPr>
          <p:cNvPr id="5" name="Footer Placeholder 4">
            <a:extLst>
              <a:ext uri="{FF2B5EF4-FFF2-40B4-BE49-F238E27FC236}">
                <a16:creationId xmlns:a16="http://schemas.microsoft.com/office/drawing/2014/main" id="{FE40B4AE-2B13-E497-4FF4-6247C0195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2AD13-33AC-3EF9-387B-BFC7F455A89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47849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p:nvPr/>
        </p:nvSpPr>
        <p:spPr>
          <a:xfrm>
            <a:off x="0" y="6526769"/>
            <a:ext cx="2681416" cy="335989"/>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Dr. LE Thanh Tung</a:t>
            </a:r>
            <a:endParaRPr sz="1600" b="0" i="0" u="none" strike="noStrike" cap="none">
              <a:solidFill>
                <a:schemeClr val="lt1"/>
              </a:solidFill>
              <a:latin typeface="Quattrocento Sans"/>
              <a:ea typeface="Quattrocento Sans"/>
              <a:cs typeface="Quattrocento Sans"/>
              <a:sym typeface="Quattrocento Sans"/>
            </a:endParaRPr>
          </a:p>
        </p:txBody>
      </p:sp>
      <p:sp>
        <p:nvSpPr>
          <p:cNvPr id="60" name="Google Shape;60;p14"/>
          <p:cNvSpPr txBox="1"/>
          <p:nvPr/>
        </p:nvSpPr>
        <p:spPr>
          <a:xfrm>
            <a:off x="2681416" y="6526770"/>
            <a:ext cx="7148384" cy="335989"/>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CSC10002 – Programming Techniques</a:t>
            </a:r>
            <a:endParaRPr/>
          </a:p>
        </p:txBody>
      </p:sp>
      <p:sp>
        <p:nvSpPr>
          <p:cNvPr id="61" name="Google Shape;61;p14"/>
          <p:cNvSpPr txBox="1"/>
          <p:nvPr/>
        </p:nvSpPr>
        <p:spPr>
          <a:xfrm>
            <a:off x="9829800" y="6526770"/>
            <a:ext cx="2362200" cy="335989"/>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	 Page </a:t>
            </a:r>
            <a:fld id="{00000000-1234-1234-1234-123412341234}" type="slidenum">
              <a:rPr lang="en-US" sz="1600" b="0" i="0" u="none" strike="noStrike" cap="none">
                <a:solidFill>
                  <a:schemeClr val="lt1"/>
                </a:solidFill>
                <a:latin typeface="Quattrocento Sans"/>
                <a:ea typeface="Quattrocento Sans"/>
                <a:cs typeface="Quattrocento Sans"/>
                <a:sym typeface="Quattrocento Sans"/>
              </a:rPr>
              <a:t>‹#›</a:t>
            </a:fld>
            <a:endParaRPr sz="16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C9F36-9251-C4DD-9B0C-372A050E6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6CA18-2B21-29DD-1F47-D3AF976D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37CD8-43A3-FE3F-D9D2-949C4DD3D7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E523E8-9DE4-4834-AE36-80135EBDE36F}" type="datetimeFigureOut">
              <a:rPr lang="en-US" smtClean="0"/>
              <a:t>8/26/2025</a:t>
            </a:fld>
            <a:endParaRPr lang="en-US"/>
          </a:p>
        </p:txBody>
      </p:sp>
      <p:sp>
        <p:nvSpPr>
          <p:cNvPr id="5" name="Footer Placeholder 4">
            <a:extLst>
              <a:ext uri="{FF2B5EF4-FFF2-40B4-BE49-F238E27FC236}">
                <a16:creationId xmlns:a16="http://schemas.microsoft.com/office/drawing/2014/main" id="{B0C5D218-1065-9775-5855-FD4F9AB97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D65BE5-D3AE-EB9C-7829-B3FC91397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E68120-6E32-44F0-B602-1EE6C39D3536}" type="slidenum">
              <a:rPr lang="en-US" smtClean="0"/>
              <a:t>‹#›</a:t>
            </a:fld>
            <a:endParaRPr lang="en-US"/>
          </a:p>
        </p:txBody>
      </p:sp>
    </p:spTree>
    <p:extLst>
      <p:ext uri="{BB962C8B-B14F-4D97-AF65-F5344CB8AC3E}">
        <p14:creationId xmlns:p14="http://schemas.microsoft.com/office/powerpoint/2010/main" val="18509067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8.png"/><Relationship Id="rId3" Type="http://schemas.openxmlformats.org/officeDocument/2006/relationships/image" Target="../media/image280.png"/><Relationship Id="rId7" Type="http://schemas.openxmlformats.org/officeDocument/2006/relationships/image" Target="../media/image29.png"/><Relationship Id="rId12" Type="http://schemas.openxmlformats.org/officeDocument/2006/relationships/image" Target="../media/image37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60.png"/><Relationship Id="rId5" Type="http://schemas.openxmlformats.org/officeDocument/2006/relationships/image" Target="../media/image27.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9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1.png"/><Relationship Id="rId4" Type="http://schemas.openxmlformats.org/officeDocument/2006/relationships/image" Target="../media/image261.png"/></Relationships>
</file>

<file path=ppt/slides/_rels/slide1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oogle Shape;94;p1">
            <a:extLst>
              <a:ext uri="{FF2B5EF4-FFF2-40B4-BE49-F238E27FC236}">
                <a16:creationId xmlns:a16="http://schemas.microsoft.com/office/drawing/2014/main" id="{5C78A206-2BE1-F101-28B9-412D45BDE0CD}"/>
              </a:ext>
            </a:extLst>
          </p:cNvPr>
          <p:cNvSpPr txBox="1">
            <a:spLocks noGrp="1" noRot="1" noMove="1" noResize="1" noEditPoints="1" noAdjustHandles="1" noChangeArrowheads="1" noChangeShapeType="1"/>
          </p:cNvSpPr>
          <p:nvPr/>
        </p:nvSpPr>
        <p:spPr>
          <a:xfrm>
            <a:off x="0" y="61744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TRƯỜNG ĐẠI HỌC KHOA HỌC TỰ NHIÊN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7" name="Google Shape;95;p1">
            <a:extLst>
              <a:ext uri="{FF2B5EF4-FFF2-40B4-BE49-F238E27FC236}">
                <a16:creationId xmlns:a16="http://schemas.microsoft.com/office/drawing/2014/main" id="{FE403B2B-01CD-A32D-128D-8FBD935BE0D9}"/>
              </a:ext>
            </a:extLst>
          </p:cNvPr>
          <p:cNvSpPr txBox="1">
            <a:spLocks noGrp="1" noRot="1" noMove="1" noResize="1" noEditPoints="1" noAdjustHandles="1" noChangeArrowheads="1" noChangeShapeType="1"/>
          </p:cNvSpPr>
          <p:nvPr/>
        </p:nvSpPr>
        <p:spPr>
          <a:xfrm>
            <a:off x="0" y="1016273"/>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KHOA CÔNG NGHỆ THÔNG TIN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8" name="Google Shape;94;p1">
            <a:extLst>
              <a:ext uri="{FF2B5EF4-FFF2-40B4-BE49-F238E27FC236}">
                <a16:creationId xmlns:a16="http://schemas.microsoft.com/office/drawing/2014/main" id="{725B598A-5383-5075-589B-14F538FD08BD}"/>
              </a:ext>
            </a:extLst>
          </p:cNvPr>
          <p:cNvSpPr txBox="1">
            <a:spLocks noGrp="1" noRot="1" noMove="1" noResize="1" noEditPoints="1" noAdjustHandles="1" noChangeArrowheads="1" noChangeShapeType="1"/>
          </p:cNvSpPr>
          <p:nvPr/>
        </p:nvSpPr>
        <p:spPr>
          <a:xfrm>
            <a:off x="0" y="218621"/>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3E74"/>
                </a:solidFill>
                <a:effectLst/>
                <a:uLnTx/>
                <a:uFillTx/>
                <a:latin typeface="Play"/>
                <a:ea typeface="Play"/>
                <a:cs typeface="Play"/>
                <a:sym typeface="Play"/>
              </a:rPr>
              <a:t>ĐẠI HỌC QUỐC GIA THÀNH PHỐ HỒ CHÍ MINH</a:t>
            </a:r>
            <a:endParaRPr kumimoji="0" sz="2000" b="0"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16" name="Google Shape;92;p1">
            <a:extLst>
              <a:ext uri="{FF2B5EF4-FFF2-40B4-BE49-F238E27FC236}">
                <a16:creationId xmlns:a16="http://schemas.microsoft.com/office/drawing/2014/main" id="{9ADFFD16-D39A-83A2-717B-EBD8086EC35F}"/>
              </a:ext>
            </a:extLst>
          </p:cNvPr>
          <p:cNvSpPr txBox="1">
            <a:spLocks noGrp="1" noRot="1" noMove="1" noResize="1" noEditPoints="1" noAdjustHandles="1" noChangeArrowheads="1" noChangeShapeType="1"/>
          </p:cNvSpPr>
          <p:nvPr/>
        </p:nvSpPr>
        <p:spPr>
          <a:xfrm>
            <a:off x="-6015" y="187249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panose="020B0604020202020204" charset="0"/>
                <a:ea typeface="+mn-ea"/>
                <a:cs typeface="+mn-cs"/>
              </a:rPr>
              <a:t>BẢO VỆ LUẬN VĂN THẠC SĨ</a:t>
            </a:r>
            <a:endParaRPr kumimoji="0" sz="2000" b="1" i="0" u="none" strike="noStrike" kern="1200" cap="none" spc="0" normalizeH="0" baseline="0" noProof="0">
              <a:ln>
                <a:noFill/>
              </a:ln>
              <a:solidFill>
                <a:srgbClr val="273E74"/>
              </a:solidFill>
              <a:effectLst/>
              <a:uLnTx/>
              <a:uFillTx/>
              <a:latin typeface="Play" panose="020B0604020202020204" charset="0"/>
              <a:ea typeface="+mn-ea"/>
              <a:cs typeface="+mn-cs"/>
            </a:endParaRPr>
          </a:p>
        </p:txBody>
      </p:sp>
      <p:pic>
        <p:nvPicPr>
          <p:cNvPr id="4" name="Google Shape;93;p1" descr="Logo&#10;&#10;Description automatically generated">
            <a:extLst>
              <a:ext uri="{FF2B5EF4-FFF2-40B4-BE49-F238E27FC236}">
                <a16:creationId xmlns:a16="http://schemas.microsoft.com/office/drawing/2014/main" id="{45F9BB4A-7934-505B-3776-4B346412E844}"/>
              </a:ext>
            </a:extLst>
          </p:cNvPr>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10195560" y="146998"/>
            <a:ext cx="1625600" cy="1336810"/>
          </a:xfrm>
          <a:prstGeom prst="rect">
            <a:avLst/>
          </a:prstGeom>
          <a:noFill/>
          <a:ln>
            <a:noFill/>
          </a:ln>
        </p:spPr>
      </p:pic>
      <p:pic>
        <p:nvPicPr>
          <p:cNvPr id="1028" name="Picture 4" descr="Trường Đại học Khoa học Tự nhiên, ĐHQG-HCM - ĐHQG-HCM và các đơn vị thành  viên">
            <a:extLst>
              <a:ext uri="{FF2B5EF4-FFF2-40B4-BE49-F238E27FC236}">
                <a16:creationId xmlns:a16="http://schemas.microsoft.com/office/drawing/2014/main" id="{E17D030E-007D-9D26-A6A3-AAD3F273E2B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885" y="44244"/>
            <a:ext cx="2516871" cy="1643919"/>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92;p1">
            <a:extLst>
              <a:ext uri="{FF2B5EF4-FFF2-40B4-BE49-F238E27FC236}">
                <a16:creationId xmlns:a16="http://schemas.microsoft.com/office/drawing/2014/main" id="{20C910D7-64E1-0B39-D059-5730C440E4C6}"/>
              </a:ext>
            </a:extLst>
          </p:cNvPr>
          <p:cNvSpPr txBox="1">
            <a:spLocks noGrp="1" noRot="1" noMove="1" noResize="1" noEditPoints="1" noAdjustHandles="1" noChangeArrowheads="1" noChangeShapeType="1"/>
          </p:cNvSpPr>
          <p:nvPr/>
        </p:nvSpPr>
        <p:spPr>
          <a:xfrm>
            <a:off x="0" y="2728722"/>
            <a:ext cx="12192000" cy="101562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A93D1"/>
                </a:solidFill>
                <a:effectLst/>
                <a:uLnTx/>
                <a:uFillTx/>
                <a:latin typeface="Play" panose="020B0604020202020204" charset="0"/>
                <a:ea typeface="+mn-ea"/>
                <a:cs typeface="+mn-cs"/>
              </a:rPr>
              <a:t>ĐỀ TÀI: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A93D1"/>
                </a:solidFill>
                <a:effectLst/>
                <a:uLnTx/>
                <a:uFillTx/>
                <a:latin typeface="Play" panose="020B0604020202020204" charset="0"/>
                <a:ea typeface="+mn-ea"/>
                <a:cs typeface="+mn-cs"/>
              </a:rPr>
              <a:t>PHÁT HIỆN HÌNH ẢNH SINH BỞI MÔ HÌNH TẠO SINH ẢNH</a:t>
            </a:r>
            <a:endParaRPr kumimoji="0" sz="3000" b="1" i="0" u="none" strike="noStrike" kern="1200" cap="none" spc="0" normalizeH="0" baseline="0" noProof="0">
              <a:ln>
                <a:noFill/>
              </a:ln>
              <a:solidFill>
                <a:srgbClr val="2A93D1"/>
              </a:solidFill>
              <a:effectLst/>
              <a:uLnTx/>
              <a:uFillTx/>
              <a:latin typeface="Play" panose="020B0604020202020204" charset="0"/>
              <a:ea typeface="+mn-ea"/>
              <a:cs typeface="+mn-cs"/>
            </a:endParaRPr>
          </a:p>
        </p:txBody>
      </p:sp>
      <p:sp>
        <p:nvSpPr>
          <p:cNvPr id="18" name="Google Shape;96;p1">
            <a:extLst>
              <a:ext uri="{FF2B5EF4-FFF2-40B4-BE49-F238E27FC236}">
                <a16:creationId xmlns:a16="http://schemas.microsoft.com/office/drawing/2014/main" id="{BBA58628-CFB4-D626-C917-4869DB2712E0}"/>
              </a:ext>
            </a:extLst>
          </p:cNvPr>
          <p:cNvSpPr txBox="1">
            <a:spLocks noGrp="1" noRot="1" noMove="1" noResize="1" noEditPoints="1" noAdjustHandles="1" noChangeArrowheads="1" noChangeShapeType="1"/>
          </p:cNvSpPr>
          <p:nvPr/>
        </p:nvSpPr>
        <p:spPr>
          <a:xfrm>
            <a:off x="1" y="3799966"/>
            <a:ext cx="12192000" cy="61634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defRPr/>
            </a:pPr>
            <a:r>
              <a:rPr kumimoji="0" lang="en-US" sz="2200" b="0" i="0" u="none" strike="noStrike" kern="1200" cap="none" spc="0" normalizeH="0" baseline="0" noProof="0">
                <a:ln>
                  <a:noFill/>
                </a:ln>
                <a:solidFill>
                  <a:srgbClr val="2A93D1"/>
                </a:solidFill>
                <a:effectLst/>
                <a:uLnTx/>
                <a:uFillTx/>
                <a:latin typeface="Play" panose="020B0604020202020204" charset="0"/>
                <a:ea typeface="+mn-ea"/>
                <a:cs typeface="+mn-cs"/>
              </a:rPr>
              <a:t>DETECTION OF SYNTHETIC IMAGES GENERATED BY GENERATIVE MODELS</a:t>
            </a:r>
          </a:p>
        </p:txBody>
      </p:sp>
      <p:sp>
        <p:nvSpPr>
          <p:cNvPr id="22" name="Google Shape;96;p1">
            <a:extLst>
              <a:ext uri="{FF2B5EF4-FFF2-40B4-BE49-F238E27FC236}">
                <a16:creationId xmlns:a16="http://schemas.microsoft.com/office/drawing/2014/main" id="{F1F33ABB-0B21-46DC-1342-D1265BAD60C6}"/>
              </a:ext>
            </a:extLst>
          </p:cNvPr>
          <p:cNvSpPr txBox="1">
            <a:spLocks noGrp="1" noRot="1" noMove="1" noResize="1" noEditPoints="1" noAdjustHandles="1" noChangeArrowheads="1" noChangeShapeType="1"/>
          </p:cNvSpPr>
          <p:nvPr/>
        </p:nvSpPr>
        <p:spPr>
          <a:xfrm>
            <a:off x="2212180" y="4653677"/>
            <a:ext cx="4818539" cy="12154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NGÀNH:	TRÍ TUỆ NHÂN TẠO</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HVCH: 	VÕ HOÀI DANH</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GVHD: 	TS. LÊ TRUNG NGHĨA</a:t>
            </a:r>
          </a:p>
        </p:txBody>
      </p:sp>
      <p:sp>
        <p:nvSpPr>
          <p:cNvPr id="26" name="TextBox 25">
            <a:extLst>
              <a:ext uri="{FF2B5EF4-FFF2-40B4-BE49-F238E27FC236}">
                <a16:creationId xmlns:a16="http://schemas.microsoft.com/office/drawing/2014/main" id="{B0C734B7-1982-8DE9-40F8-65E9B7B7C62D}"/>
              </a:ext>
            </a:extLst>
          </p:cNvPr>
          <p:cNvSpPr txBox="1">
            <a:spLocks noGrp="1" noRot="1" noMove="1" noResize="1" noEditPoints="1" noAdjustHandles="1" noChangeArrowheads="1" noChangeShapeType="1"/>
          </p:cNvSpPr>
          <p:nvPr/>
        </p:nvSpPr>
        <p:spPr>
          <a:xfrm>
            <a:off x="4505025" y="6181644"/>
            <a:ext cx="31699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TP. HỒ CHÍ MINH – 09/2025</a:t>
            </a:r>
          </a:p>
        </p:txBody>
      </p:sp>
    </p:spTree>
    <p:extLst>
      <p:ext uri="{BB962C8B-B14F-4D97-AF65-F5344CB8AC3E}">
        <p14:creationId xmlns:p14="http://schemas.microsoft.com/office/powerpoint/2010/main" val="340345356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a381ed9b4_0_3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không gian</a:t>
            </a:r>
            <a:endParaRPr lang="en-US" sz="4000" b="1" i="0" u="none" strike="noStrike" cap="none">
              <a:solidFill>
                <a:schemeClr val="lt1"/>
              </a:solidFill>
              <a:latin typeface="Play" panose="020B0604020202020204" charset="0"/>
            </a:endParaRPr>
          </a:p>
        </p:txBody>
      </p:sp>
      <p:sp>
        <p:nvSpPr>
          <p:cNvPr id="2" name="Google Shape;179;g31af1388b54_0_4">
            <a:extLst>
              <a:ext uri="{FF2B5EF4-FFF2-40B4-BE49-F238E27FC236}">
                <a16:creationId xmlns:a16="http://schemas.microsoft.com/office/drawing/2014/main" id="{7D1117E6-8BBF-5492-6CC0-F958E98D8647}"/>
              </a:ext>
            </a:extLst>
          </p:cNvPr>
          <p:cNvSpPr txBox="1"/>
          <p:nvPr/>
        </p:nvSpPr>
        <p:spPr>
          <a:xfrm>
            <a:off x="0" y="6115659"/>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Liu, Zhengzhe and Qi, Xiaojuan and Torr, Philip H.S. “Global Texture Enhancement for Fake Face Detection in the Wild”, in 2020 IEEE/CVF Conference on Computer Vision and Pattern Recognition (CVPR).</a:t>
            </a:r>
          </a:p>
        </p:txBody>
      </p:sp>
      <p:grpSp>
        <p:nvGrpSpPr>
          <p:cNvPr id="12" name="Group 11">
            <a:extLst>
              <a:ext uri="{FF2B5EF4-FFF2-40B4-BE49-F238E27FC236}">
                <a16:creationId xmlns:a16="http://schemas.microsoft.com/office/drawing/2014/main" id="{C2C08847-9A90-8C5A-51FF-0CFF9BE98A77}"/>
              </a:ext>
            </a:extLst>
          </p:cNvPr>
          <p:cNvGrpSpPr>
            <a:grpSpLocks/>
          </p:cNvGrpSpPr>
          <p:nvPr/>
        </p:nvGrpSpPr>
        <p:grpSpPr>
          <a:xfrm>
            <a:off x="320314" y="4177977"/>
            <a:ext cx="10561046" cy="2029698"/>
            <a:chOff x="902535" y="4142027"/>
            <a:chExt cx="9624754" cy="1829626"/>
          </a:xfrm>
        </p:grpSpPr>
        <p:pic>
          <p:nvPicPr>
            <p:cNvPr id="8" name="Picture 7">
              <a:extLst>
                <a:ext uri="{FF2B5EF4-FFF2-40B4-BE49-F238E27FC236}">
                  <a16:creationId xmlns:a16="http://schemas.microsoft.com/office/drawing/2014/main" id="{41455FCA-E0EB-16E3-BB93-AFD5117B5D6A}"/>
                </a:ext>
              </a:extLst>
            </p:cNvPr>
            <p:cNvPicPr>
              <a:picLocks noChangeAspect="1"/>
            </p:cNvPicPr>
            <p:nvPr/>
          </p:nvPicPr>
          <p:blipFill>
            <a:blip r:embed="rId3"/>
            <a:stretch>
              <a:fillRect/>
            </a:stretch>
          </p:blipFill>
          <p:spPr>
            <a:xfrm>
              <a:off x="902535" y="4142027"/>
              <a:ext cx="9624754" cy="1829626"/>
            </a:xfrm>
            <a:prstGeom prst="rect">
              <a:avLst/>
            </a:prstGeom>
          </p:spPr>
        </p:pic>
        <p:sp>
          <p:nvSpPr>
            <p:cNvPr id="9" name="Rectangle 8">
              <a:extLst>
                <a:ext uri="{FF2B5EF4-FFF2-40B4-BE49-F238E27FC236}">
                  <a16:creationId xmlns:a16="http://schemas.microsoft.com/office/drawing/2014/main" id="{B9341011-D407-4EBF-C357-0B893C427926}"/>
                </a:ext>
              </a:extLst>
            </p:cNvPr>
            <p:cNvSpPr>
              <a:spLocks/>
            </p:cNvSpPr>
            <p:nvPr/>
          </p:nvSpPr>
          <p:spPr>
            <a:xfrm>
              <a:off x="937260" y="5638800"/>
              <a:ext cx="9563100" cy="2895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sp>
        <p:nvSpPr>
          <p:cNvPr id="11" name="TextBox 10">
            <a:extLst>
              <a:ext uri="{FF2B5EF4-FFF2-40B4-BE49-F238E27FC236}">
                <a16:creationId xmlns:a16="http://schemas.microsoft.com/office/drawing/2014/main" id="{A6112FE0-BA3E-7667-DB02-707470C1B5BE}"/>
              </a:ext>
            </a:extLst>
          </p:cNvPr>
          <p:cNvSpPr txBox="1"/>
          <p:nvPr/>
        </p:nvSpPr>
        <p:spPr>
          <a:xfrm>
            <a:off x="358418" y="1996712"/>
            <a:ext cx="5949786" cy="1292662"/>
          </a:xfrm>
          <a:prstGeom prst="rect">
            <a:avLst/>
          </a:prstGeom>
          <a:noFill/>
        </p:spPr>
        <p:txBody>
          <a:bodyPr wrap="square">
            <a:spAutoFit/>
          </a:bodyPr>
          <a:lstStyle/>
          <a:p>
            <a:r>
              <a:rPr lang="en-US" sz="2600" b="1">
                <a:solidFill>
                  <a:schemeClr val="tx1">
                    <a:lumMod val="75000"/>
                    <a:lumOff val="25000"/>
                  </a:schemeClr>
                </a:solidFill>
                <a:latin typeface="+mn-lt"/>
              </a:rPr>
              <a:t>Kết cấu (Texture) đóng vai trò quan trọng trong việc phát hiện khuôn mặt giả bằng CNN</a:t>
            </a:r>
          </a:p>
        </p:txBody>
      </p:sp>
      <p:sp>
        <p:nvSpPr>
          <p:cNvPr id="20" name="TextBox 19">
            <a:extLst>
              <a:ext uri="{FF2B5EF4-FFF2-40B4-BE49-F238E27FC236}">
                <a16:creationId xmlns:a16="http://schemas.microsoft.com/office/drawing/2014/main" id="{E2C23F8C-6FF9-95DA-7A35-AC701B01F952}"/>
              </a:ext>
            </a:extLst>
          </p:cNvPr>
          <p:cNvSpPr txBox="1"/>
          <p:nvPr/>
        </p:nvSpPr>
        <p:spPr>
          <a:xfrm>
            <a:off x="2441861" y="784217"/>
            <a:ext cx="2037542" cy="492443"/>
          </a:xfrm>
          <a:prstGeom prst="rect">
            <a:avLst/>
          </a:prstGeom>
          <a:noFill/>
        </p:spPr>
        <p:txBody>
          <a:bodyPr wrap="square">
            <a:spAutoFit/>
          </a:bodyPr>
          <a:lstStyle/>
          <a:p>
            <a:r>
              <a:rPr lang="en-US" sz="2600" b="1">
                <a:solidFill>
                  <a:schemeClr val="tx1">
                    <a:lumMod val="75000"/>
                    <a:lumOff val="25000"/>
                  </a:schemeClr>
                </a:solidFill>
                <a:latin typeface="+mn-lt"/>
              </a:rPr>
              <a:t>Gram-Net</a:t>
            </a:r>
          </a:p>
        </p:txBody>
      </p:sp>
      <p:pic>
        <p:nvPicPr>
          <p:cNvPr id="6" name="Picture 5">
            <a:extLst>
              <a:ext uri="{FF2B5EF4-FFF2-40B4-BE49-F238E27FC236}">
                <a16:creationId xmlns:a16="http://schemas.microsoft.com/office/drawing/2014/main" id="{85B4A255-A157-A745-EA8B-3772BE6424EE}"/>
              </a:ext>
            </a:extLst>
          </p:cNvPr>
          <p:cNvPicPr>
            <a:picLocks noChangeAspect="1"/>
          </p:cNvPicPr>
          <p:nvPr/>
        </p:nvPicPr>
        <p:blipFill>
          <a:blip r:embed="rId4"/>
          <a:stretch>
            <a:fillRect/>
          </a:stretch>
        </p:blipFill>
        <p:spPr>
          <a:xfrm>
            <a:off x="6879251" y="775773"/>
            <a:ext cx="3972560" cy="3481267"/>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B3DAB366-29AC-F416-1D63-737E4C0618FD}"/>
            </a:ext>
          </a:extLst>
        </p:cNvPr>
        <p:cNvGrpSpPr/>
        <p:nvPr/>
      </p:nvGrpSpPr>
      <p:grpSpPr>
        <a:xfrm>
          <a:off x="0" y="0"/>
          <a:ext cx="0" cy="0"/>
          <a:chOff x="0" y="0"/>
          <a:chExt cx="0" cy="0"/>
        </a:xfrm>
      </p:grpSpPr>
      <p:sp>
        <p:nvSpPr>
          <p:cNvPr id="2" name="Google Shape;179;g31af1388b54_0_4">
            <a:extLst>
              <a:ext uri="{FF2B5EF4-FFF2-40B4-BE49-F238E27FC236}">
                <a16:creationId xmlns:a16="http://schemas.microsoft.com/office/drawing/2014/main" id="{4C74A204-FBAE-9473-A376-5529E7828C4D}"/>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11" name="TextBox 10">
            <a:extLst>
              <a:ext uri="{FF2B5EF4-FFF2-40B4-BE49-F238E27FC236}">
                <a16:creationId xmlns:a16="http://schemas.microsoft.com/office/drawing/2014/main" id="{CAB354F9-BE71-35BF-EEC3-8C922DFDF049}"/>
              </a:ext>
            </a:extLst>
          </p:cNvPr>
          <p:cNvSpPr txBox="1"/>
          <p:nvPr/>
        </p:nvSpPr>
        <p:spPr>
          <a:xfrm>
            <a:off x="1370495" y="786817"/>
            <a:ext cx="931390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Các dấu vết “giả mạo” x</a:t>
            </a:r>
            <a:r>
              <a:rPr lang="vi-VN" sz="2600" b="1">
                <a:solidFill>
                  <a:schemeClr val="tx1">
                    <a:lumMod val="75000"/>
                    <a:lumOff val="25000"/>
                  </a:schemeClr>
                </a:solidFill>
                <a:latin typeface="Play" panose="020B0604020202020204" charset="0"/>
              </a:rPr>
              <a:t>uất hiện do các phép upsampling được sử dụng trong</a:t>
            </a:r>
            <a:r>
              <a:rPr lang="en-US" sz="2600" b="1">
                <a:solidFill>
                  <a:schemeClr val="tx1">
                    <a:lumMod val="75000"/>
                    <a:lumOff val="25000"/>
                  </a:schemeClr>
                </a:solidFill>
                <a:latin typeface="Play" panose="020B0604020202020204" charset="0"/>
              </a:rPr>
              <a:t> </a:t>
            </a:r>
            <a:r>
              <a:rPr lang="vi-VN" sz="2600" b="1">
                <a:solidFill>
                  <a:schemeClr val="tx1">
                    <a:lumMod val="75000"/>
                    <a:lumOff val="25000"/>
                  </a:schemeClr>
                </a:solidFill>
                <a:latin typeface="Play" panose="020B0604020202020204" charset="0"/>
              </a:rPr>
              <a:t>kiến trúc</a:t>
            </a:r>
            <a:r>
              <a:rPr lang="en-US" sz="2600" b="1">
                <a:solidFill>
                  <a:schemeClr val="tx1">
                    <a:lumMod val="75000"/>
                    <a:lumOff val="25000"/>
                  </a:schemeClr>
                </a:solidFill>
                <a:latin typeface="Play" panose="020B0604020202020204" charset="0"/>
              </a:rPr>
              <a:t> của mạng</a:t>
            </a:r>
            <a:r>
              <a:rPr lang="vi-VN" sz="2600" b="1">
                <a:solidFill>
                  <a:schemeClr val="tx1">
                    <a:lumMod val="75000"/>
                    <a:lumOff val="25000"/>
                  </a:schemeClr>
                </a:solidFill>
                <a:latin typeface="Play" panose="020B0604020202020204" charset="0"/>
              </a:rPr>
              <a:t> GA</a:t>
            </a:r>
            <a:r>
              <a:rPr lang="en-US" sz="2600" b="1">
                <a:solidFill>
                  <a:schemeClr val="tx1">
                    <a:lumMod val="75000"/>
                    <a:lumOff val="25000"/>
                  </a:schemeClr>
                </a:solidFill>
                <a:latin typeface="Play" panose="020B0604020202020204" charset="0"/>
              </a:rPr>
              <a:t>N.</a:t>
            </a:r>
          </a:p>
        </p:txBody>
      </p:sp>
      <p:grpSp>
        <p:nvGrpSpPr>
          <p:cNvPr id="44" name="Group 43">
            <a:extLst>
              <a:ext uri="{FF2B5EF4-FFF2-40B4-BE49-F238E27FC236}">
                <a16:creationId xmlns:a16="http://schemas.microsoft.com/office/drawing/2014/main" id="{C9492C11-1C94-C124-165B-612931760A6A}"/>
              </a:ext>
            </a:extLst>
          </p:cNvPr>
          <p:cNvGrpSpPr/>
          <p:nvPr/>
        </p:nvGrpSpPr>
        <p:grpSpPr>
          <a:xfrm>
            <a:off x="2030245" y="4244437"/>
            <a:ext cx="8128001" cy="1963238"/>
            <a:chOff x="477519" y="2427511"/>
            <a:chExt cx="11236961" cy="3165144"/>
          </a:xfrm>
        </p:grpSpPr>
        <p:pic>
          <p:nvPicPr>
            <p:cNvPr id="32" name="Picture 31" descr="A pink and orange background&#10;&#10;AI-generated content may be incorrect.">
              <a:extLst>
                <a:ext uri="{FF2B5EF4-FFF2-40B4-BE49-F238E27FC236}">
                  <a16:creationId xmlns:a16="http://schemas.microsoft.com/office/drawing/2014/main" id="{E07A04C0-F7F6-09AD-BF44-2CFF1171D413}"/>
                </a:ext>
              </a:extLst>
            </p:cNvPr>
            <p:cNvPicPr>
              <a:picLocks noChangeAspect="1"/>
            </p:cNvPicPr>
            <p:nvPr/>
          </p:nvPicPr>
          <p:blipFill>
            <a:blip r:embed="rId3"/>
            <a:stretch>
              <a:fillRect/>
            </a:stretch>
          </p:blipFill>
          <p:spPr>
            <a:xfrm>
              <a:off x="484628" y="2427511"/>
              <a:ext cx="2668943" cy="2668943"/>
            </a:xfrm>
            <a:prstGeom prst="rect">
              <a:avLst/>
            </a:prstGeom>
          </p:spPr>
        </p:pic>
        <p:pic>
          <p:nvPicPr>
            <p:cNvPr id="34" name="Picture 33" descr="A purple and orange square&#10;&#10;AI-generated content may be incorrect.">
              <a:extLst>
                <a:ext uri="{FF2B5EF4-FFF2-40B4-BE49-F238E27FC236}">
                  <a16:creationId xmlns:a16="http://schemas.microsoft.com/office/drawing/2014/main" id="{45694FC6-96DB-5F57-266C-2FC685FA710E}"/>
                </a:ext>
              </a:extLst>
            </p:cNvPr>
            <p:cNvPicPr>
              <a:picLocks noChangeAspect="1"/>
            </p:cNvPicPr>
            <p:nvPr/>
          </p:nvPicPr>
          <p:blipFill>
            <a:blip r:embed="rId4"/>
            <a:stretch>
              <a:fillRect/>
            </a:stretch>
          </p:blipFill>
          <p:spPr>
            <a:xfrm>
              <a:off x="3338264" y="2427511"/>
              <a:ext cx="2668943" cy="2668943"/>
            </a:xfrm>
            <a:prstGeom prst="rect">
              <a:avLst/>
            </a:prstGeom>
          </p:spPr>
        </p:pic>
        <p:pic>
          <p:nvPicPr>
            <p:cNvPr id="36" name="Picture 35" descr="A pink and orange background&#10;&#10;AI-generated content may be incorrect.">
              <a:extLst>
                <a:ext uri="{FF2B5EF4-FFF2-40B4-BE49-F238E27FC236}">
                  <a16:creationId xmlns:a16="http://schemas.microsoft.com/office/drawing/2014/main" id="{EAA908DA-B51C-F7F0-D04A-A75EFB9AF629}"/>
                </a:ext>
              </a:extLst>
            </p:cNvPr>
            <p:cNvPicPr>
              <a:picLocks noChangeAspect="1"/>
            </p:cNvPicPr>
            <p:nvPr/>
          </p:nvPicPr>
          <p:blipFill>
            <a:blip r:embed="rId5"/>
            <a:stretch>
              <a:fillRect/>
            </a:stretch>
          </p:blipFill>
          <p:spPr>
            <a:xfrm>
              <a:off x="6191900" y="2427511"/>
              <a:ext cx="2668943" cy="2668943"/>
            </a:xfrm>
            <a:prstGeom prst="rect">
              <a:avLst/>
            </a:prstGeom>
          </p:spPr>
        </p:pic>
        <p:pic>
          <p:nvPicPr>
            <p:cNvPr id="38" name="Picture 37" descr="A red and orange background&#10;&#10;AI-generated content may be incorrect.">
              <a:extLst>
                <a:ext uri="{FF2B5EF4-FFF2-40B4-BE49-F238E27FC236}">
                  <a16:creationId xmlns:a16="http://schemas.microsoft.com/office/drawing/2014/main" id="{44E66EBB-A056-2A52-B0DF-6CB35D57B1CB}"/>
                </a:ext>
              </a:extLst>
            </p:cNvPr>
            <p:cNvPicPr>
              <a:picLocks noChangeAspect="1"/>
            </p:cNvPicPr>
            <p:nvPr/>
          </p:nvPicPr>
          <p:blipFill>
            <a:blip r:embed="rId6"/>
            <a:stretch>
              <a:fillRect/>
            </a:stretch>
          </p:blipFill>
          <p:spPr>
            <a:xfrm>
              <a:off x="9045537" y="2427511"/>
              <a:ext cx="2668943" cy="2668943"/>
            </a:xfrm>
            <a:prstGeom prst="rect">
              <a:avLst/>
            </a:prstGeom>
          </p:spPr>
        </p:pic>
        <p:sp>
          <p:nvSpPr>
            <p:cNvPr id="40" name="TextBox 39">
              <a:extLst>
                <a:ext uri="{FF2B5EF4-FFF2-40B4-BE49-F238E27FC236}">
                  <a16:creationId xmlns:a16="http://schemas.microsoft.com/office/drawing/2014/main" id="{DB5A577E-6F20-4263-C89C-E357EE6E899C}"/>
                </a:ext>
              </a:extLst>
            </p:cNvPr>
            <p:cNvSpPr txBox="1"/>
            <p:nvPr/>
          </p:nvSpPr>
          <p:spPr>
            <a:xfrm>
              <a:off x="477519" y="5096455"/>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LSUN bedrooms</a:t>
              </a:r>
            </a:p>
          </p:txBody>
        </p:sp>
        <p:sp>
          <p:nvSpPr>
            <p:cNvPr id="41" name="TextBox 40">
              <a:extLst>
                <a:ext uri="{FF2B5EF4-FFF2-40B4-BE49-F238E27FC236}">
                  <a16:creationId xmlns:a16="http://schemas.microsoft.com/office/drawing/2014/main" id="{681C2551-9823-B680-ACB0-4FBE40DBF33F}"/>
                </a:ext>
              </a:extLst>
            </p:cNvPr>
            <p:cNvSpPr txBox="1"/>
            <p:nvPr/>
          </p:nvSpPr>
          <p:spPr>
            <a:xfrm>
              <a:off x="3334710"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Nearest Neighbor</a:t>
              </a:r>
            </a:p>
          </p:txBody>
        </p:sp>
        <p:sp>
          <p:nvSpPr>
            <p:cNvPr id="42" name="TextBox 41">
              <a:extLst>
                <a:ext uri="{FF2B5EF4-FFF2-40B4-BE49-F238E27FC236}">
                  <a16:creationId xmlns:a16="http://schemas.microsoft.com/office/drawing/2014/main" id="{4B3D448E-9B05-C70F-587D-573318A9A771}"/>
                </a:ext>
              </a:extLst>
            </p:cNvPr>
            <p:cNvSpPr txBox="1"/>
            <p:nvPr/>
          </p:nvSpPr>
          <p:spPr>
            <a:xfrm>
              <a:off x="6229487"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Bilinear</a:t>
              </a:r>
            </a:p>
          </p:txBody>
        </p:sp>
        <p:sp>
          <p:nvSpPr>
            <p:cNvPr id="43" name="TextBox 42">
              <a:extLst>
                <a:ext uri="{FF2B5EF4-FFF2-40B4-BE49-F238E27FC236}">
                  <a16:creationId xmlns:a16="http://schemas.microsoft.com/office/drawing/2014/main" id="{BECED132-22E1-C909-D843-CCA2FB83BC14}"/>
                </a:ext>
              </a:extLst>
            </p:cNvPr>
            <p:cNvSpPr txBox="1"/>
            <p:nvPr/>
          </p:nvSpPr>
          <p:spPr>
            <a:xfrm>
              <a:off x="9045536"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Binomial</a:t>
              </a:r>
            </a:p>
          </p:txBody>
        </p:sp>
      </p:grpSp>
      <p:sp>
        <p:nvSpPr>
          <p:cNvPr id="4" name="Google Shape;185;g31a381ed9b4_0_31">
            <a:extLst>
              <a:ext uri="{FF2B5EF4-FFF2-40B4-BE49-F238E27FC236}">
                <a16:creationId xmlns:a16="http://schemas.microsoft.com/office/drawing/2014/main" id="{6E5469FD-8F6B-10A5-F23B-844B6697346D}"/>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tần số</a:t>
            </a:r>
            <a:endParaRPr lang="en-US" sz="4000" b="1" i="0" u="none" strike="noStrike" cap="none">
              <a:solidFill>
                <a:schemeClr val="lt1"/>
              </a:solidFill>
              <a:latin typeface="Play" panose="020B0604020202020204" charset="0"/>
            </a:endParaRPr>
          </a:p>
        </p:txBody>
      </p:sp>
      <p:pic>
        <p:nvPicPr>
          <p:cNvPr id="5" name="Picture 4">
            <a:extLst>
              <a:ext uri="{FF2B5EF4-FFF2-40B4-BE49-F238E27FC236}">
                <a16:creationId xmlns:a16="http://schemas.microsoft.com/office/drawing/2014/main" id="{7D42A7BF-7A05-455A-889A-976AB9FF6F58}"/>
              </a:ext>
            </a:extLst>
          </p:cNvPr>
          <p:cNvPicPr>
            <a:picLocks noChangeAspect="1"/>
          </p:cNvPicPr>
          <p:nvPr/>
        </p:nvPicPr>
        <p:blipFill>
          <a:blip r:embed="rId7"/>
          <a:stretch>
            <a:fillRect/>
          </a:stretch>
        </p:blipFill>
        <p:spPr>
          <a:xfrm>
            <a:off x="2030245" y="1758186"/>
            <a:ext cx="8126368" cy="2363427"/>
          </a:xfrm>
          <a:prstGeom prst="rect">
            <a:avLst/>
          </a:prstGeom>
        </p:spPr>
      </p:pic>
      <p:sp>
        <p:nvSpPr>
          <p:cNvPr id="6" name="Rectangle 5">
            <a:extLst>
              <a:ext uri="{FF2B5EF4-FFF2-40B4-BE49-F238E27FC236}">
                <a16:creationId xmlns:a16="http://schemas.microsoft.com/office/drawing/2014/main" id="{2BDCB48E-1366-F35E-0B2D-243078810933}"/>
              </a:ext>
            </a:extLst>
          </p:cNvPr>
          <p:cNvSpPr/>
          <p:nvPr/>
        </p:nvSpPr>
        <p:spPr>
          <a:xfrm>
            <a:off x="4023824" y="4158390"/>
            <a:ext cx="6213252" cy="17904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194848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0B143B91-A3E3-FBC9-25A8-30C5808FA4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926349-FCC7-9EFE-355D-03D5A592B0E9}"/>
              </a:ext>
            </a:extLst>
          </p:cNvPr>
          <p:cNvSpPr/>
          <p:nvPr/>
        </p:nvSpPr>
        <p:spPr>
          <a:xfrm>
            <a:off x="0" y="1"/>
            <a:ext cx="12192000" cy="707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5" name="Google Shape;185;g31a381ed9b4_0_31">
            <a:extLst>
              <a:ext uri="{FF2B5EF4-FFF2-40B4-BE49-F238E27FC236}">
                <a16:creationId xmlns:a16="http://schemas.microsoft.com/office/drawing/2014/main" id="{4EB7E33A-BCA2-9DD5-BD87-40DB3A0FA679}"/>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Xử lý trên miền tần số</a:t>
            </a:r>
          </a:p>
        </p:txBody>
      </p:sp>
      <p:sp>
        <p:nvSpPr>
          <p:cNvPr id="2" name="Google Shape;179;g31af1388b54_0_4">
            <a:extLst>
              <a:ext uri="{FF2B5EF4-FFF2-40B4-BE49-F238E27FC236}">
                <a16:creationId xmlns:a16="http://schemas.microsoft.com/office/drawing/2014/main" id="{AF1CC25E-7CF2-3283-A98D-8E69DC6250AA}"/>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4" name="TextBox 3">
            <a:extLst>
              <a:ext uri="{FF2B5EF4-FFF2-40B4-BE49-F238E27FC236}">
                <a16:creationId xmlns:a16="http://schemas.microsoft.com/office/drawing/2014/main" id="{53DC5447-4DB8-8B9E-B742-651C78B347DA}"/>
              </a:ext>
            </a:extLst>
          </p:cNvPr>
          <p:cNvSpPr txBox="1"/>
          <p:nvPr/>
        </p:nvSpPr>
        <p:spPr>
          <a:xfrm>
            <a:off x="1175400" y="1628031"/>
            <a:ext cx="696694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Bộ phân loại dựa trên biểu diễn tần số cho độ chính xác cao và yêu cầu ít tham số</a:t>
            </a:r>
          </a:p>
        </p:txBody>
      </p:sp>
      <p:pic>
        <p:nvPicPr>
          <p:cNvPr id="6" name="Picture 5">
            <a:extLst>
              <a:ext uri="{FF2B5EF4-FFF2-40B4-BE49-F238E27FC236}">
                <a16:creationId xmlns:a16="http://schemas.microsoft.com/office/drawing/2014/main" id="{2B1D83E7-3C61-BEC3-0E17-5FF51EA835C4}"/>
              </a:ext>
            </a:extLst>
          </p:cNvPr>
          <p:cNvPicPr>
            <a:picLocks noChangeAspect="1"/>
          </p:cNvPicPr>
          <p:nvPr/>
        </p:nvPicPr>
        <p:blipFill>
          <a:blip r:embed="rId3"/>
          <a:stretch>
            <a:fillRect/>
          </a:stretch>
        </p:blipFill>
        <p:spPr>
          <a:xfrm>
            <a:off x="1203565" y="2922527"/>
            <a:ext cx="4384436" cy="2307442"/>
          </a:xfrm>
          <a:prstGeom prst="rect">
            <a:avLst/>
          </a:prstGeom>
        </p:spPr>
      </p:pic>
      <p:pic>
        <p:nvPicPr>
          <p:cNvPr id="8" name="Picture 7">
            <a:extLst>
              <a:ext uri="{FF2B5EF4-FFF2-40B4-BE49-F238E27FC236}">
                <a16:creationId xmlns:a16="http://schemas.microsoft.com/office/drawing/2014/main" id="{B8899063-49DD-71D2-2379-701C8AA95C91}"/>
              </a:ext>
            </a:extLst>
          </p:cNvPr>
          <p:cNvPicPr>
            <a:picLocks noChangeAspect="1"/>
          </p:cNvPicPr>
          <p:nvPr/>
        </p:nvPicPr>
        <p:blipFill>
          <a:blip r:embed="rId4"/>
          <a:stretch>
            <a:fillRect/>
          </a:stretch>
        </p:blipFill>
        <p:spPr>
          <a:xfrm>
            <a:off x="6096000" y="2919874"/>
            <a:ext cx="5105679" cy="2448835"/>
          </a:xfrm>
          <a:prstGeom prst="rect">
            <a:avLst/>
          </a:prstGeom>
        </p:spPr>
      </p:pic>
      <p:sp>
        <p:nvSpPr>
          <p:cNvPr id="10" name="TextBox 9">
            <a:extLst>
              <a:ext uri="{FF2B5EF4-FFF2-40B4-BE49-F238E27FC236}">
                <a16:creationId xmlns:a16="http://schemas.microsoft.com/office/drawing/2014/main" id="{9D0F2E48-0E2E-5E9F-BE68-2C025C7340B6}"/>
              </a:ext>
            </a:extLst>
          </p:cNvPr>
          <p:cNvSpPr txBox="1"/>
          <p:nvPr/>
        </p:nvSpPr>
        <p:spPr>
          <a:xfrm>
            <a:off x="1120577" y="5349490"/>
            <a:ext cx="4914463" cy="523220"/>
          </a:xfrm>
          <a:prstGeom prst="rect">
            <a:avLst/>
          </a:prstGeom>
          <a:noFill/>
        </p:spPr>
        <p:txBody>
          <a:bodyPr wrap="square">
            <a:spAutoFit/>
          </a:bodyPr>
          <a:lstStyle/>
          <a:p>
            <a:r>
              <a:rPr lang="en-US">
                <a:solidFill>
                  <a:schemeClr val="tx1">
                    <a:lumMod val="75000"/>
                    <a:lumOff val="25000"/>
                  </a:schemeClr>
                </a:solidFill>
                <a:latin typeface="Play" panose="020B0604020202020204" charset="0"/>
              </a:rPr>
              <a:t>Độ chính xác của việc huấn luyện bộ phân loại sử dụng hình ảnh so với biểu diễn hình ảnh trên miền tần số</a:t>
            </a:r>
          </a:p>
        </p:txBody>
      </p:sp>
    </p:spTree>
    <p:extLst>
      <p:ext uri="{BB962C8B-B14F-4D97-AF65-F5344CB8AC3E}">
        <p14:creationId xmlns:p14="http://schemas.microsoft.com/office/powerpoint/2010/main" val="5722705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1ae00017cb_1_0"/>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85000"/>
                    <a:lumOff val="15000"/>
                  </a:schemeClr>
                </a:solidFill>
                <a:latin typeface="Play" panose="020B0604020202020204" charset="0"/>
                <a:ea typeface="Arial"/>
                <a:cs typeface="Arial"/>
                <a:sym typeface="Arial"/>
              </a:rPr>
              <a:t>3. Phương </a:t>
            </a:r>
            <a:r>
              <a:rPr lang="en-US" b="1">
                <a:solidFill>
                  <a:schemeClr val="tx1">
                    <a:lumMod val="75000"/>
                    <a:lumOff val="25000"/>
                  </a:schemeClr>
                </a:solidFill>
                <a:latin typeface="Play" panose="020B0604020202020204" charset="0"/>
                <a:ea typeface="Arial"/>
                <a:cs typeface="Arial"/>
                <a:sym typeface="Arial"/>
              </a:rPr>
              <a:t>pháp</a:t>
            </a:r>
            <a:r>
              <a:rPr lang="en-US" b="1">
                <a:solidFill>
                  <a:schemeClr val="tx1">
                    <a:lumMod val="85000"/>
                    <a:lumOff val="15000"/>
                  </a:schemeClr>
                </a:solidFill>
                <a:latin typeface="Play" panose="020B0604020202020204" charset="0"/>
                <a:ea typeface="Arial"/>
                <a:cs typeface="Arial"/>
                <a:sym typeface="Arial"/>
              </a:rPr>
              <a:t> đề xuất</a:t>
            </a:r>
            <a:endParaRPr b="1">
              <a:solidFill>
                <a:schemeClr val="tx1">
                  <a:lumMod val="85000"/>
                  <a:lumOff val="15000"/>
                </a:schemeClr>
              </a:solidFill>
              <a:latin typeface="Play" panose="020B0604020202020204" charset="0"/>
              <a:ea typeface="Arial"/>
              <a:cs typeface="Arial"/>
              <a:sym typeface="Aria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140C403-47AD-AF3F-F008-996BC35B1024}"/>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928A451C-D3B2-8E4F-D664-4754AA489849}"/>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Mô hình cơ sở</a:t>
            </a:r>
            <a:endParaRPr lang="vi-VN" sz="4000" b="1">
              <a:solidFill>
                <a:schemeClr val="lt1"/>
              </a:solidFill>
              <a:latin typeface="Play" panose="020B0604020202020204" charset="0"/>
            </a:endParaRPr>
          </a:p>
        </p:txBody>
      </p:sp>
      <p:grpSp>
        <p:nvGrpSpPr>
          <p:cNvPr id="2" name="Group 1">
            <a:extLst>
              <a:ext uri="{FF2B5EF4-FFF2-40B4-BE49-F238E27FC236}">
                <a16:creationId xmlns:a16="http://schemas.microsoft.com/office/drawing/2014/main" id="{5C1DCF1B-8814-2871-7DA4-F38A856687EC}"/>
              </a:ext>
            </a:extLst>
          </p:cNvPr>
          <p:cNvGrpSpPr/>
          <p:nvPr/>
        </p:nvGrpSpPr>
        <p:grpSpPr>
          <a:xfrm>
            <a:off x="2807436" y="902286"/>
            <a:ext cx="5947137" cy="1310056"/>
            <a:chOff x="109320" y="3291661"/>
            <a:chExt cx="5947137" cy="1310056"/>
          </a:xfrm>
        </p:grpSpPr>
        <p:pic>
          <p:nvPicPr>
            <p:cNvPr id="5" name="Picture 4" descr="A diagram of a computer program&#10;&#10;AI-generated content may be incorrect.">
              <a:extLst>
                <a:ext uri="{FF2B5EF4-FFF2-40B4-BE49-F238E27FC236}">
                  <a16:creationId xmlns:a16="http://schemas.microsoft.com/office/drawing/2014/main" id="{8651255B-89B1-F349-875B-C293789859F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6" name="Rectangle 5">
              <a:extLst>
                <a:ext uri="{FF2B5EF4-FFF2-40B4-BE49-F238E27FC236}">
                  <a16:creationId xmlns:a16="http://schemas.microsoft.com/office/drawing/2014/main" id="{18469293-321E-474A-3697-894307678361}"/>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1AD3B61-29BA-401C-6C06-BADB0EA4BD48}"/>
              </a:ext>
            </a:extLst>
          </p:cNvPr>
          <p:cNvPicPr>
            <a:picLocks noChangeAspect="1"/>
          </p:cNvPicPr>
          <p:nvPr/>
        </p:nvPicPr>
        <p:blipFill>
          <a:blip r:embed="rId4"/>
          <a:stretch>
            <a:fillRect/>
          </a:stretch>
        </p:blipFill>
        <p:spPr>
          <a:xfrm>
            <a:off x="3340069" y="3044014"/>
            <a:ext cx="5758515" cy="2911700"/>
          </a:xfrm>
          <a:prstGeom prst="rect">
            <a:avLst/>
          </a:prstGeom>
          <a:ln w="19050">
            <a:solidFill>
              <a:schemeClr val="accent2">
                <a:lumMod val="60000"/>
                <a:lumOff val="40000"/>
              </a:schemeClr>
            </a:solidFill>
          </a:ln>
        </p:spPr>
      </p:pic>
      <p:cxnSp>
        <p:nvCxnSpPr>
          <p:cNvPr id="19" name="Straight Arrow Connector 18">
            <a:extLst>
              <a:ext uri="{FF2B5EF4-FFF2-40B4-BE49-F238E27FC236}">
                <a16:creationId xmlns:a16="http://schemas.microsoft.com/office/drawing/2014/main" id="{751580A0-6F76-726B-BEAB-8270899CC713}"/>
              </a:ext>
            </a:extLst>
          </p:cNvPr>
          <p:cNvCxnSpPr>
            <a:cxnSpLocks/>
            <a:endCxn id="13" idx="0"/>
          </p:cNvCxnSpPr>
          <p:nvPr/>
        </p:nvCxnSpPr>
        <p:spPr>
          <a:xfrm flipH="1">
            <a:off x="6219327" y="1796545"/>
            <a:ext cx="841230" cy="124746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C95C2648-CB5F-87FF-13D4-42C6D7242D35}"/>
              </a:ext>
            </a:extLst>
          </p:cNvPr>
          <p:cNvSpPr/>
          <p:nvPr/>
        </p:nvSpPr>
        <p:spPr>
          <a:xfrm>
            <a:off x="6624702" y="1095650"/>
            <a:ext cx="976200" cy="7008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0335510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765CEFC5-C987-22D0-D2BE-5A069DE04507}"/>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B6E397C-7D6E-1641-BAD5-2BF43F76CA3E}"/>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Cắt bỏ tần số</a:t>
            </a:r>
            <a:endParaRPr lang="vi-VN" sz="4000" b="1">
              <a:solidFill>
                <a:schemeClr val="lt1"/>
              </a:solidFill>
              <a:latin typeface="Play" panose="020B0604020202020204" charset="0"/>
            </a:endParaRPr>
          </a:p>
        </p:txBody>
      </p:sp>
      <p:pic>
        <p:nvPicPr>
          <p:cNvPr id="3" name="Picture 2">
            <a:extLst>
              <a:ext uri="{FF2B5EF4-FFF2-40B4-BE49-F238E27FC236}">
                <a16:creationId xmlns:a16="http://schemas.microsoft.com/office/drawing/2014/main" id="{3415444D-308E-91D9-F02F-5ADF3F6125C3}"/>
              </a:ext>
            </a:extLst>
          </p:cNvPr>
          <p:cNvPicPr>
            <a:picLocks noChangeAspect="1"/>
          </p:cNvPicPr>
          <p:nvPr/>
        </p:nvPicPr>
        <p:blipFill>
          <a:blip r:embed="rId3"/>
          <a:stretch>
            <a:fillRect/>
          </a:stretch>
        </p:blipFill>
        <p:spPr>
          <a:xfrm>
            <a:off x="1117025" y="2256241"/>
            <a:ext cx="4328496" cy="2795936"/>
          </a:xfrm>
          <a:prstGeom prst="rect">
            <a:avLst/>
          </a:prstGeom>
        </p:spPr>
      </p:pic>
      <p:sp>
        <p:nvSpPr>
          <p:cNvPr id="7" name="TextBox 6">
            <a:extLst>
              <a:ext uri="{FF2B5EF4-FFF2-40B4-BE49-F238E27FC236}">
                <a16:creationId xmlns:a16="http://schemas.microsoft.com/office/drawing/2014/main" id="{4A64CE94-1357-F340-8ABB-27F3F5BE65C8}"/>
              </a:ext>
            </a:extLst>
          </p:cNvPr>
          <p:cNvSpPr txBox="1"/>
          <p:nvPr/>
        </p:nvSpPr>
        <p:spPr>
          <a:xfrm>
            <a:off x="1159771" y="5213506"/>
            <a:ext cx="5978757" cy="923330"/>
          </a:xfrm>
          <a:prstGeom prst="rect">
            <a:avLst/>
          </a:prstGeom>
          <a:noFill/>
        </p:spPr>
        <p:txBody>
          <a:bodyPr wrap="square">
            <a:spAutoFit/>
          </a:bodyPr>
          <a:lstStyle/>
          <a:p>
            <a:r>
              <a:rPr lang="en-US" sz="1800">
                <a:solidFill>
                  <a:schemeClr val="tx1">
                    <a:lumMod val="75000"/>
                    <a:lumOff val="25000"/>
                  </a:schemeClr>
                </a:solidFill>
                <a:latin typeface="+mn-lt"/>
              </a:rPr>
              <a:t>Độ chính xác của bộ phân loại trong hai trường hợp:</a:t>
            </a:r>
          </a:p>
          <a:p>
            <a:pPr marL="285750" indent="-285750">
              <a:buFont typeface="Arial" panose="020B0604020202020204" pitchFamily="34" charset="0"/>
              <a:buChar char="•"/>
            </a:pPr>
            <a:r>
              <a:rPr lang="en-US" sz="1800">
                <a:solidFill>
                  <a:schemeClr val="tx1">
                    <a:lumMod val="75000"/>
                    <a:lumOff val="25000"/>
                  </a:schemeClr>
                </a:solidFill>
                <a:latin typeface="+mn-lt"/>
              </a:rPr>
              <a:t>Giữ nguyên ảnh gốc</a:t>
            </a:r>
          </a:p>
          <a:p>
            <a:pPr marL="285750" indent="-285750">
              <a:buFont typeface="Arial" panose="020B0604020202020204" pitchFamily="34" charset="0"/>
              <a:buChar char="•"/>
            </a:pPr>
            <a:r>
              <a:rPr lang="en-US" sz="1800">
                <a:solidFill>
                  <a:schemeClr val="tx1">
                    <a:lumMod val="75000"/>
                    <a:lumOff val="25000"/>
                  </a:schemeClr>
                </a:solidFill>
                <a:latin typeface="+mn-lt"/>
              </a:rPr>
              <a:t>Loại bỏ 50% tần số thấp</a:t>
            </a:r>
          </a:p>
        </p:txBody>
      </p:sp>
      <p:sp>
        <p:nvSpPr>
          <p:cNvPr id="35" name="TextBox 34">
            <a:extLst>
              <a:ext uri="{FF2B5EF4-FFF2-40B4-BE49-F238E27FC236}">
                <a16:creationId xmlns:a16="http://schemas.microsoft.com/office/drawing/2014/main" id="{A48F82A0-5934-1F18-F609-B0320BD57040}"/>
              </a:ext>
            </a:extLst>
          </p:cNvPr>
          <p:cNvSpPr txBox="1"/>
          <p:nvPr/>
        </p:nvSpPr>
        <p:spPr>
          <a:xfrm>
            <a:off x="7549978" y="5563222"/>
            <a:ext cx="4642022" cy="369332"/>
          </a:xfrm>
          <a:prstGeom prst="rect">
            <a:avLst/>
          </a:prstGeom>
          <a:noFill/>
        </p:spPr>
        <p:txBody>
          <a:bodyPr wrap="square">
            <a:spAutoFit/>
          </a:bodyPr>
          <a:lstStyle/>
          <a:p>
            <a:r>
              <a:rPr lang="en-US" sz="1800">
                <a:solidFill>
                  <a:schemeClr val="tx1">
                    <a:lumMod val="75000"/>
                    <a:lumOff val="25000"/>
                  </a:schemeClr>
                </a:solidFill>
                <a:latin typeface="+mn-lt"/>
              </a:rPr>
              <a:t>Hình ảnh được loại bỏ 50% tần số thấp </a:t>
            </a:r>
          </a:p>
        </p:txBody>
      </p:sp>
      <p:sp>
        <p:nvSpPr>
          <p:cNvPr id="36" name="TextBox 35">
            <a:extLst>
              <a:ext uri="{FF2B5EF4-FFF2-40B4-BE49-F238E27FC236}">
                <a16:creationId xmlns:a16="http://schemas.microsoft.com/office/drawing/2014/main" id="{D978D143-63A4-1983-20C3-104A31E52FC3}"/>
              </a:ext>
            </a:extLst>
          </p:cNvPr>
          <p:cNvSpPr txBox="1"/>
          <p:nvPr/>
        </p:nvSpPr>
        <p:spPr>
          <a:xfrm>
            <a:off x="1054565" y="925478"/>
            <a:ext cx="6490386"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Texture đóng vai trò quan trọng </a:t>
            </a:r>
            <a:endParaRPr lang="en-US" sz="2000"/>
          </a:p>
        </p:txBody>
      </p:sp>
      <p:sp>
        <p:nvSpPr>
          <p:cNvPr id="37" name="TextBox 36">
            <a:extLst>
              <a:ext uri="{FF2B5EF4-FFF2-40B4-BE49-F238E27FC236}">
                <a16:creationId xmlns:a16="http://schemas.microsoft.com/office/drawing/2014/main" id="{7BDBEE7E-EF87-A519-9E35-24A8BA147A24}"/>
              </a:ext>
            </a:extLst>
          </p:cNvPr>
          <p:cNvSpPr txBox="1"/>
          <p:nvPr/>
        </p:nvSpPr>
        <p:spPr>
          <a:xfrm>
            <a:off x="1054565" y="1369198"/>
            <a:ext cx="7194721"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Biểu diễn tần số giúp mô hình cho độ chính xác cao</a:t>
            </a:r>
            <a:endParaRPr lang="en-US" sz="2000"/>
          </a:p>
        </p:txBody>
      </p:sp>
      <p:grpSp>
        <p:nvGrpSpPr>
          <p:cNvPr id="42" name="Group 41">
            <a:extLst>
              <a:ext uri="{FF2B5EF4-FFF2-40B4-BE49-F238E27FC236}">
                <a16:creationId xmlns:a16="http://schemas.microsoft.com/office/drawing/2014/main" id="{6B62B1D1-AADF-CCD4-27F1-7A34124A416B}"/>
              </a:ext>
            </a:extLst>
          </p:cNvPr>
          <p:cNvGrpSpPr/>
          <p:nvPr/>
        </p:nvGrpSpPr>
        <p:grpSpPr>
          <a:xfrm>
            <a:off x="6746481" y="2048573"/>
            <a:ext cx="5030249" cy="2760854"/>
            <a:chOff x="6746481" y="2256241"/>
            <a:chExt cx="5030249" cy="2760854"/>
          </a:xfrm>
        </p:grpSpPr>
        <p:pic>
          <p:nvPicPr>
            <p:cNvPr id="10" name="Picture 9" descr="A bright light in the sky&#10;&#10;AI-generated content may be incorrect.">
              <a:extLst>
                <a:ext uri="{FF2B5EF4-FFF2-40B4-BE49-F238E27FC236}">
                  <a16:creationId xmlns:a16="http://schemas.microsoft.com/office/drawing/2014/main" id="{D89E91EC-F4A8-12B9-0437-1B93E9BA25DB}"/>
                </a:ext>
              </a:extLst>
            </p:cNvPr>
            <p:cNvPicPr>
              <a:picLocks noChangeAspect="1"/>
            </p:cNvPicPr>
            <p:nvPr/>
          </p:nvPicPr>
          <p:blipFill>
            <a:blip r:embed="rId4"/>
            <a:stretch>
              <a:fillRect/>
            </a:stretch>
          </p:blipFill>
          <p:spPr>
            <a:xfrm>
              <a:off x="8650761" y="2512812"/>
              <a:ext cx="1223147" cy="940409"/>
            </a:xfrm>
            <a:prstGeom prst="rect">
              <a:avLst/>
            </a:prstGeom>
            <a:ln>
              <a:solidFill>
                <a:schemeClr val="accent1"/>
              </a:solidFill>
            </a:ln>
          </p:spPr>
        </p:pic>
        <p:pic>
          <p:nvPicPr>
            <p:cNvPr id="12" name="Picture 11" descr="A building with many windows&#10;&#10;AI-generated content may be incorrect.">
              <a:extLst>
                <a:ext uri="{FF2B5EF4-FFF2-40B4-BE49-F238E27FC236}">
                  <a16:creationId xmlns:a16="http://schemas.microsoft.com/office/drawing/2014/main" id="{E744D67E-2370-3635-A587-F2C4CB95CD4D}"/>
                </a:ext>
              </a:extLst>
            </p:cNvPr>
            <p:cNvPicPr>
              <a:picLocks noChangeAspect="1"/>
            </p:cNvPicPr>
            <p:nvPr/>
          </p:nvPicPr>
          <p:blipFill>
            <a:blip r:embed="rId5"/>
            <a:stretch>
              <a:fillRect/>
            </a:stretch>
          </p:blipFill>
          <p:spPr>
            <a:xfrm>
              <a:off x="6747940" y="2512813"/>
              <a:ext cx="1223147" cy="940408"/>
            </a:xfrm>
            <a:prstGeom prst="rect">
              <a:avLst/>
            </a:prstGeom>
            <a:ln>
              <a:solidFill>
                <a:schemeClr val="accent1"/>
              </a:solidFill>
            </a:ln>
          </p:spPr>
        </p:pic>
        <p:pic>
          <p:nvPicPr>
            <p:cNvPr id="14" name="Picture 13" descr="A black rectangle with white text&#10;&#10;AI-generated content may be incorrect.">
              <a:extLst>
                <a:ext uri="{FF2B5EF4-FFF2-40B4-BE49-F238E27FC236}">
                  <a16:creationId xmlns:a16="http://schemas.microsoft.com/office/drawing/2014/main" id="{A55F3792-8566-24F5-D06C-6307F8A612AE}"/>
                </a:ext>
              </a:extLst>
            </p:cNvPr>
            <p:cNvPicPr>
              <a:picLocks noChangeAspect="1"/>
            </p:cNvPicPr>
            <p:nvPr/>
          </p:nvPicPr>
          <p:blipFill>
            <a:blip r:embed="rId6"/>
            <a:stretch>
              <a:fillRect/>
            </a:stretch>
          </p:blipFill>
          <p:spPr>
            <a:xfrm>
              <a:off x="10553583" y="2512812"/>
              <a:ext cx="1223147" cy="940409"/>
            </a:xfrm>
            <a:prstGeom prst="rect">
              <a:avLst/>
            </a:prstGeom>
            <a:ln>
              <a:solidFill>
                <a:schemeClr val="accent1"/>
              </a:solidFill>
            </a:ln>
          </p:spPr>
        </p:pic>
        <p:pic>
          <p:nvPicPr>
            <p:cNvPr id="15" name="Picture 14" descr="A black rectangle with a black background&#10;&#10;AI-generated content may be incorrect.">
              <a:extLst>
                <a:ext uri="{FF2B5EF4-FFF2-40B4-BE49-F238E27FC236}">
                  <a16:creationId xmlns:a16="http://schemas.microsoft.com/office/drawing/2014/main" id="{8A7287CD-58B1-E104-2191-9FA490DF1B71}"/>
                </a:ext>
              </a:extLst>
            </p:cNvPr>
            <p:cNvPicPr>
              <a:picLocks noChangeAspect="1"/>
            </p:cNvPicPr>
            <p:nvPr/>
          </p:nvPicPr>
          <p:blipFill>
            <a:blip r:embed="rId7"/>
            <a:stretch>
              <a:fillRect/>
            </a:stretch>
          </p:blipFill>
          <p:spPr>
            <a:xfrm>
              <a:off x="8649302" y="4076686"/>
              <a:ext cx="1223147" cy="940409"/>
            </a:xfrm>
            <a:prstGeom prst="rect">
              <a:avLst/>
            </a:prstGeom>
            <a:ln>
              <a:solidFill>
                <a:schemeClr val="accent1"/>
              </a:solidFill>
            </a:ln>
          </p:spPr>
        </p:pic>
        <p:pic>
          <p:nvPicPr>
            <p:cNvPr id="16" name="Picture 15" descr="A greyscale shot of a building&#10;&#10;AI-generated content may be incorrect.">
              <a:extLst>
                <a:ext uri="{FF2B5EF4-FFF2-40B4-BE49-F238E27FC236}">
                  <a16:creationId xmlns:a16="http://schemas.microsoft.com/office/drawing/2014/main" id="{1AE8B257-53C7-7747-BB06-B01A5EF5619F}"/>
                </a:ext>
              </a:extLst>
            </p:cNvPr>
            <p:cNvPicPr>
              <a:picLocks noChangeAspect="1"/>
            </p:cNvPicPr>
            <p:nvPr/>
          </p:nvPicPr>
          <p:blipFill>
            <a:blip r:embed="rId8"/>
            <a:stretch>
              <a:fillRect/>
            </a:stretch>
          </p:blipFill>
          <p:spPr>
            <a:xfrm>
              <a:off x="6746481" y="4076686"/>
              <a:ext cx="1223147" cy="940408"/>
            </a:xfrm>
            <a:prstGeom prst="rect">
              <a:avLst/>
            </a:prstGeom>
            <a:ln>
              <a:solidFill>
                <a:schemeClr val="accent1"/>
              </a:solidFill>
            </a:ln>
          </p:spPr>
        </p:pic>
        <p:cxnSp>
          <p:nvCxnSpPr>
            <p:cNvPr id="18" name="Straight Arrow Connector 17">
              <a:extLst>
                <a:ext uri="{FF2B5EF4-FFF2-40B4-BE49-F238E27FC236}">
                  <a16:creationId xmlns:a16="http://schemas.microsoft.com/office/drawing/2014/main" id="{34A2119D-5D4D-0585-A724-D33DD3D542D2}"/>
                </a:ext>
              </a:extLst>
            </p:cNvPr>
            <p:cNvCxnSpPr>
              <a:stCxn id="12" idx="3"/>
              <a:endCxn id="10" idx="1"/>
            </p:cNvCxnSpPr>
            <p:nvPr/>
          </p:nvCxnSpPr>
          <p:spPr>
            <a:xfrm flipV="1">
              <a:off x="7971087" y="2983017"/>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397DD58-6151-AFB0-DED1-182A91D09E5C}"/>
                </a:ext>
              </a:extLst>
            </p:cNvPr>
            <p:cNvCxnSpPr>
              <a:stCxn id="15" idx="1"/>
              <a:endCxn id="16" idx="3"/>
            </p:cNvCxnSpPr>
            <p:nvPr/>
          </p:nvCxnSpPr>
          <p:spPr>
            <a:xfrm flipH="1" flipV="1">
              <a:off x="7969628" y="4546890"/>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Summing Junction 21">
              <a:extLst>
                <a:ext uri="{FF2B5EF4-FFF2-40B4-BE49-F238E27FC236}">
                  <a16:creationId xmlns:a16="http://schemas.microsoft.com/office/drawing/2014/main" id="{E2E219CF-D62C-26C3-4744-69FF5C8F4FAA}"/>
                </a:ext>
              </a:extLst>
            </p:cNvPr>
            <p:cNvSpPr/>
            <p:nvPr/>
          </p:nvSpPr>
          <p:spPr>
            <a:xfrm>
              <a:off x="10092716" y="2849173"/>
              <a:ext cx="242059" cy="267686"/>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2928C71-B443-2057-449E-4303067944B6}"/>
                </a:ext>
              </a:extLst>
            </p:cNvPr>
            <p:cNvCxnSpPr>
              <a:stCxn id="10" idx="3"/>
              <a:endCxn id="22" idx="2"/>
            </p:cNvCxnSpPr>
            <p:nvPr/>
          </p:nvCxnSpPr>
          <p:spPr>
            <a:xfrm flipV="1">
              <a:off x="9873908" y="2983016"/>
              <a:ext cx="218807"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B8066B7-3031-B586-8EB5-97545A9735E9}"/>
                </a:ext>
              </a:extLst>
            </p:cNvPr>
            <p:cNvCxnSpPr>
              <a:stCxn id="14" idx="1"/>
              <a:endCxn id="22" idx="6"/>
            </p:cNvCxnSpPr>
            <p:nvPr/>
          </p:nvCxnSpPr>
          <p:spPr>
            <a:xfrm flipH="1" flipV="1">
              <a:off x="10334775" y="2983016"/>
              <a:ext cx="218808"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27FAE683-C6D1-4583-32C5-3E0C0C7DAC86}"/>
                </a:ext>
              </a:extLst>
            </p:cNvPr>
            <p:cNvCxnSpPr>
              <a:stCxn id="22" idx="4"/>
              <a:endCxn id="15" idx="3"/>
            </p:cNvCxnSpPr>
            <p:nvPr/>
          </p:nvCxnSpPr>
          <p:spPr>
            <a:xfrm rot="5400000">
              <a:off x="9328082" y="3661227"/>
              <a:ext cx="1430032" cy="341297"/>
            </a:xfrm>
            <a:prstGeom prst="bentConnector2">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0A0E500-A15C-20F6-705D-18D34A409DEF}"/>
                </a:ext>
              </a:extLst>
            </p:cNvPr>
            <p:cNvSpPr txBox="1"/>
            <p:nvPr/>
          </p:nvSpPr>
          <p:spPr>
            <a:xfrm>
              <a:off x="8118664" y="2733143"/>
              <a:ext cx="840662" cy="249873"/>
            </a:xfrm>
            <a:prstGeom prst="rect">
              <a:avLst/>
            </a:prstGeom>
            <a:noFill/>
          </p:spPr>
          <p:txBody>
            <a:bodyPr wrap="square">
              <a:spAutoFit/>
            </a:bodyPr>
            <a:lstStyle/>
            <a:p>
              <a:r>
                <a:rPr lang="en-US" sz="1000" b="1">
                  <a:solidFill>
                    <a:schemeClr val="tx1">
                      <a:lumMod val="75000"/>
                      <a:lumOff val="25000"/>
                    </a:schemeClr>
                  </a:solidFill>
                  <a:latin typeface="+mn-lt"/>
                </a:rPr>
                <a:t>FFT</a:t>
              </a:r>
              <a:endParaRPr lang="en-US" sz="1000">
                <a:latin typeface="+mn-lt"/>
              </a:endParaRPr>
            </a:p>
          </p:txBody>
        </p:sp>
        <p:sp>
          <p:nvSpPr>
            <p:cNvPr id="34" name="TextBox 33">
              <a:extLst>
                <a:ext uri="{FF2B5EF4-FFF2-40B4-BE49-F238E27FC236}">
                  <a16:creationId xmlns:a16="http://schemas.microsoft.com/office/drawing/2014/main" id="{05260D94-D2E6-417B-35E9-E070D574C68B}"/>
                </a:ext>
              </a:extLst>
            </p:cNvPr>
            <p:cNvSpPr txBox="1"/>
            <p:nvPr/>
          </p:nvSpPr>
          <p:spPr>
            <a:xfrm>
              <a:off x="8098679" y="4297017"/>
              <a:ext cx="840662" cy="249873"/>
            </a:xfrm>
            <a:prstGeom prst="rect">
              <a:avLst/>
            </a:prstGeom>
            <a:noFill/>
          </p:spPr>
          <p:txBody>
            <a:bodyPr wrap="square">
              <a:spAutoFit/>
            </a:bodyPr>
            <a:lstStyle/>
            <a:p>
              <a:r>
                <a:rPr lang="en-US" sz="1000" b="1">
                  <a:solidFill>
                    <a:schemeClr val="tx1">
                      <a:lumMod val="75000"/>
                      <a:lumOff val="25000"/>
                    </a:schemeClr>
                  </a:solidFill>
                  <a:latin typeface="+mn-lt"/>
                </a:rPr>
                <a:t>iFFT</a:t>
              </a:r>
              <a:endParaRPr lang="en-US" sz="1000">
                <a:latin typeface="+mn-lt"/>
              </a:endParaRPr>
            </a:p>
          </p:txBody>
        </p:sp>
        <p:sp>
          <p:nvSpPr>
            <p:cNvPr id="38" name="TextBox 37">
              <a:extLst>
                <a:ext uri="{FF2B5EF4-FFF2-40B4-BE49-F238E27FC236}">
                  <a16:creationId xmlns:a16="http://schemas.microsoft.com/office/drawing/2014/main" id="{5A16B324-DE01-4A10-A285-74E621C1E8A8}"/>
                </a:ext>
              </a:extLst>
            </p:cNvPr>
            <p:cNvSpPr txBox="1"/>
            <p:nvPr/>
          </p:nvSpPr>
          <p:spPr>
            <a:xfrm>
              <a:off x="6974012" y="2256242"/>
              <a:ext cx="840662" cy="249873"/>
            </a:xfrm>
            <a:prstGeom prst="rect">
              <a:avLst/>
            </a:prstGeom>
            <a:noFill/>
          </p:spPr>
          <p:txBody>
            <a:bodyPr wrap="square">
              <a:spAutoFit/>
            </a:bodyPr>
            <a:lstStyle/>
            <a:p>
              <a:r>
                <a:rPr lang="en-US" sz="1000" b="1">
                  <a:solidFill>
                    <a:schemeClr val="tx1">
                      <a:lumMod val="75000"/>
                      <a:lumOff val="25000"/>
                    </a:schemeClr>
                  </a:solidFill>
                  <a:latin typeface="+mn-lt"/>
                </a:rPr>
                <a:t>Ảnh gốc</a:t>
              </a:r>
              <a:endParaRPr lang="en-US" sz="1000">
                <a:latin typeface="+mn-lt"/>
              </a:endParaRPr>
            </a:p>
          </p:txBody>
        </p:sp>
        <p:sp>
          <p:nvSpPr>
            <p:cNvPr id="39" name="TextBox 38">
              <a:extLst>
                <a:ext uri="{FF2B5EF4-FFF2-40B4-BE49-F238E27FC236}">
                  <a16:creationId xmlns:a16="http://schemas.microsoft.com/office/drawing/2014/main" id="{8F44743D-D040-8FF1-8452-05EED84A85F1}"/>
                </a:ext>
              </a:extLst>
            </p:cNvPr>
            <p:cNvSpPr txBox="1"/>
            <p:nvPr/>
          </p:nvSpPr>
          <p:spPr>
            <a:xfrm>
              <a:off x="6782769" y="3834926"/>
              <a:ext cx="1223147" cy="246221"/>
            </a:xfrm>
            <a:prstGeom prst="rect">
              <a:avLst/>
            </a:prstGeom>
            <a:noFill/>
          </p:spPr>
          <p:txBody>
            <a:bodyPr wrap="square">
              <a:spAutoFit/>
            </a:bodyPr>
            <a:lstStyle/>
            <a:p>
              <a:r>
                <a:rPr lang="en-US" sz="1000" b="1">
                  <a:solidFill>
                    <a:schemeClr val="tx1">
                      <a:lumMod val="75000"/>
                      <a:lumOff val="25000"/>
                    </a:schemeClr>
                  </a:solidFill>
                  <a:latin typeface="+mn-lt"/>
                </a:rPr>
                <a:t>Ảnh sau khi lọc</a:t>
              </a:r>
              <a:endParaRPr lang="en-US" sz="1000">
                <a:latin typeface="+mn-lt"/>
              </a:endParaRPr>
            </a:p>
          </p:txBody>
        </p:sp>
        <p:sp>
          <p:nvSpPr>
            <p:cNvPr id="41" name="TextBox 40">
              <a:extLst>
                <a:ext uri="{FF2B5EF4-FFF2-40B4-BE49-F238E27FC236}">
                  <a16:creationId xmlns:a16="http://schemas.microsoft.com/office/drawing/2014/main" id="{3FE2C911-BFF3-9679-1DE5-DC48AA79A60C}"/>
                </a:ext>
              </a:extLst>
            </p:cNvPr>
            <p:cNvSpPr txBox="1"/>
            <p:nvPr/>
          </p:nvSpPr>
          <p:spPr>
            <a:xfrm>
              <a:off x="10854575" y="2256241"/>
              <a:ext cx="624851" cy="249873"/>
            </a:xfrm>
            <a:prstGeom prst="rect">
              <a:avLst/>
            </a:prstGeom>
            <a:noFill/>
          </p:spPr>
          <p:txBody>
            <a:bodyPr wrap="square">
              <a:spAutoFit/>
            </a:bodyPr>
            <a:lstStyle/>
            <a:p>
              <a:r>
                <a:rPr lang="en-US" sz="1000" b="1">
                  <a:solidFill>
                    <a:schemeClr val="tx1">
                      <a:lumMod val="75000"/>
                      <a:lumOff val="25000"/>
                    </a:schemeClr>
                  </a:solidFill>
                  <a:latin typeface="+mn-lt"/>
                </a:rPr>
                <a:t>Mặt nạ</a:t>
              </a:r>
              <a:endParaRPr lang="en-US" sz="1000">
                <a:latin typeface="+mn-lt"/>
              </a:endParaRPr>
            </a:p>
          </p:txBody>
        </p:sp>
      </p:grpSp>
    </p:spTree>
    <p:extLst>
      <p:ext uri="{BB962C8B-B14F-4D97-AF65-F5344CB8AC3E}">
        <p14:creationId xmlns:p14="http://schemas.microsoft.com/office/powerpoint/2010/main" val="292374790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A944967-E50F-28B6-32CD-ED9BD50F1D21}"/>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6DE6DB80-882A-AB46-F7C8-DC4C921ED0C0}"/>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4C5B59BA-A98B-374F-97B6-67F553312E37}"/>
              </a:ext>
            </a:extLst>
          </p:cNvPr>
          <p:cNvSpPr txBox="1"/>
          <p:nvPr/>
        </p:nvSpPr>
        <p:spPr>
          <a:xfrm>
            <a:off x="365761" y="897647"/>
            <a:ext cx="7347472" cy="830997"/>
          </a:xfrm>
          <a:prstGeom prst="rect">
            <a:avLst/>
          </a:prstGeom>
          <a:noFill/>
        </p:spPr>
        <p:txBody>
          <a:bodyPr wrap="square">
            <a:spAutoFit/>
          </a:bodyPr>
          <a:lstStyle/>
          <a:p>
            <a:r>
              <a:rPr lang="vi-VN" sz="2400" b="1">
                <a:solidFill>
                  <a:schemeClr val="tx1">
                    <a:lumMod val="75000"/>
                    <a:lumOff val="25000"/>
                  </a:schemeClr>
                </a:solidFill>
                <a:latin typeface="+mn-lt"/>
              </a:rPr>
              <a:t>Thay thế phương pháp lọc dựa trên FFT bằng bộ lọc thông cao trực tiếp trong miền không gian</a:t>
            </a:r>
            <a:endParaRPr lang="en-US" sz="2400" b="1">
              <a:solidFill>
                <a:schemeClr val="tx1">
                  <a:lumMod val="75000"/>
                  <a:lumOff val="25000"/>
                </a:schemeClr>
              </a:solidFill>
              <a:latin typeface="+mn-lt"/>
            </a:endParaRPr>
          </a:p>
        </p:txBody>
      </p:sp>
      <p:pic>
        <p:nvPicPr>
          <p:cNvPr id="7" name="Picture 6">
            <a:extLst>
              <a:ext uri="{FF2B5EF4-FFF2-40B4-BE49-F238E27FC236}">
                <a16:creationId xmlns:a16="http://schemas.microsoft.com/office/drawing/2014/main" id="{EE6CC4E2-87C5-B056-511A-82EE65DF8D2F}"/>
              </a:ext>
            </a:extLst>
          </p:cNvPr>
          <p:cNvPicPr>
            <a:picLocks noChangeAspect="1"/>
          </p:cNvPicPr>
          <p:nvPr/>
        </p:nvPicPr>
        <p:blipFill>
          <a:blip r:embed="rId3"/>
          <a:stretch>
            <a:fillRect/>
          </a:stretch>
        </p:blipFill>
        <p:spPr>
          <a:xfrm>
            <a:off x="643906" y="2724389"/>
            <a:ext cx="3403599" cy="1080610"/>
          </a:xfrm>
          <a:prstGeom prst="rect">
            <a:avLst/>
          </a:prstGeom>
        </p:spPr>
      </p:pic>
      <p:pic>
        <p:nvPicPr>
          <p:cNvPr id="9" name="Picture 8">
            <a:extLst>
              <a:ext uri="{FF2B5EF4-FFF2-40B4-BE49-F238E27FC236}">
                <a16:creationId xmlns:a16="http://schemas.microsoft.com/office/drawing/2014/main" id="{700802E5-C0B6-A4B9-A4E2-878BEF68004D}"/>
              </a:ext>
            </a:extLst>
          </p:cNvPr>
          <p:cNvPicPr>
            <a:picLocks noChangeAspect="1"/>
          </p:cNvPicPr>
          <p:nvPr/>
        </p:nvPicPr>
        <p:blipFill>
          <a:blip r:embed="rId4"/>
          <a:stretch>
            <a:fillRect/>
          </a:stretch>
        </p:blipFill>
        <p:spPr>
          <a:xfrm>
            <a:off x="821829" y="3985638"/>
            <a:ext cx="2265679" cy="719331"/>
          </a:xfrm>
          <a:prstGeom prst="rect">
            <a:avLst/>
          </a:prstGeom>
        </p:spPr>
      </p:pic>
      <p:sp>
        <p:nvSpPr>
          <p:cNvPr id="10" name="Rectangle 9">
            <a:extLst>
              <a:ext uri="{FF2B5EF4-FFF2-40B4-BE49-F238E27FC236}">
                <a16:creationId xmlns:a16="http://schemas.microsoft.com/office/drawing/2014/main" id="{4ACBBF8A-4A43-3A14-8B2A-6BB66B18A0B3}"/>
              </a:ext>
            </a:extLst>
          </p:cNvPr>
          <p:cNvSpPr/>
          <p:nvPr/>
        </p:nvSpPr>
        <p:spPr>
          <a:xfrm>
            <a:off x="4927599" y="3505994"/>
            <a:ext cx="1158487"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gốc</a:t>
            </a:r>
          </a:p>
        </p:txBody>
      </p:sp>
      <p:sp>
        <p:nvSpPr>
          <p:cNvPr id="11" name="Rectangle 10">
            <a:extLst>
              <a:ext uri="{FF2B5EF4-FFF2-40B4-BE49-F238E27FC236}">
                <a16:creationId xmlns:a16="http://schemas.microsoft.com/office/drawing/2014/main" id="{32E5ADD1-F4F0-D1D7-D184-D3E94D43474C}"/>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𝑥</a:t>
            </a:r>
          </a:p>
        </p:txBody>
      </p:sp>
      <p:sp>
        <p:nvSpPr>
          <p:cNvPr id="12" name="Rectangle 11">
            <a:extLst>
              <a:ext uri="{FF2B5EF4-FFF2-40B4-BE49-F238E27FC236}">
                <a16:creationId xmlns:a16="http://schemas.microsoft.com/office/drawing/2014/main" id="{89225949-13F8-9A62-A332-3992B36307E0}"/>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𝑦</a:t>
            </a:r>
          </a:p>
        </p:txBody>
      </p:sp>
      <p:cxnSp>
        <p:nvCxnSpPr>
          <p:cNvPr id="14" name="Connector: Elbow 13">
            <a:extLst>
              <a:ext uri="{FF2B5EF4-FFF2-40B4-BE49-F238E27FC236}">
                <a16:creationId xmlns:a16="http://schemas.microsoft.com/office/drawing/2014/main" id="{63B0BAA5-7FB1-CEC0-2CCD-5C5A6F5492CC}"/>
              </a:ext>
            </a:extLst>
          </p:cNvPr>
          <p:cNvCxnSpPr>
            <a:cxnSpLocks/>
            <a:stCxn id="10" idx="3"/>
            <a:endCxn id="12"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2B59A4C-18A3-893D-D8E7-C304979940AE}"/>
              </a:ext>
            </a:extLst>
          </p:cNvPr>
          <p:cNvCxnSpPr>
            <a:cxnSpLocks/>
            <a:stCxn id="10" idx="3"/>
            <a:endCxn id="11"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B8D69B-FCB4-C0BB-26CD-1C174020B9D3}"/>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Tính góc </a:t>
            </a:r>
            <a:r>
              <a:rPr lang="el-GR" sz="1800" i="1">
                <a:solidFill>
                  <a:schemeClr val="tx1">
                    <a:lumMod val="75000"/>
                    <a:lumOff val="25000"/>
                  </a:schemeClr>
                </a:solidFill>
              </a:rPr>
              <a:t>θ</a:t>
            </a:r>
            <a:endParaRPr lang="en-US" sz="1800" i="1">
              <a:solidFill>
                <a:schemeClr val="tx1">
                  <a:lumMod val="75000"/>
                  <a:lumOff val="25000"/>
                </a:schemeClr>
              </a:solidFill>
            </a:endParaRPr>
          </a:p>
        </p:txBody>
      </p:sp>
      <p:cxnSp>
        <p:nvCxnSpPr>
          <p:cNvPr id="19" name="Connector: Elbow 18">
            <a:extLst>
              <a:ext uri="{FF2B5EF4-FFF2-40B4-BE49-F238E27FC236}">
                <a16:creationId xmlns:a16="http://schemas.microsoft.com/office/drawing/2014/main" id="{859B4AB5-C8F0-0CFB-CB53-39B011C7DC48}"/>
              </a:ext>
            </a:extLst>
          </p:cNvPr>
          <p:cNvCxnSpPr>
            <a:cxnSpLocks/>
            <a:stCxn id="11" idx="3"/>
            <a:endCxn id="17"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2932FD-D661-EFDE-6973-808A3E26E1A9}"/>
              </a:ext>
            </a:extLst>
          </p:cNvPr>
          <p:cNvCxnSpPr>
            <a:cxnSpLocks/>
            <a:stCxn id="12" idx="3"/>
            <a:endCxn id="17"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F663FA-B889-0C49-CF0D-70ACD3484A0E}"/>
              </a:ext>
            </a:extLst>
          </p:cNvPr>
          <p:cNvSpPr/>
          <p:nvPr/>
        </p:nvSpPr>
        <p:spPr>
          <a:xfrm>
            <a:off x="10626125" y="3505994"/>
            <a:ext cx="1057875" cy="1080610"/>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Mô hình</a:t>
            </a:r>
          </a:p>
        </p:txBody>
      </p:sp>
      <p:cxnSp>
        <p:nvCxnSpPr>
          <p:cNvPr id="44" name="Straight Arrow Connector 43">
            <a:extLst>
              <a:ext uri="{FF2B5EF4-FFF2-40B4-BE49-F238E27FC236}">
                <a16:creationId xmlns:a16="http://schemas.microsoft.com/office/drawing/2014/main" id="{A60EEBF9-7635-B146-58DE-F91367AB02F8}"/>
              </a:ext>
            </a:extLst>
          </p:cNvPr>
          <p:cNvCxnSpPr>
            <a:cxnSpLocks/>
            <a:stCxn id="17" idx="3"/>
            <a:endCxn id="39" idx="1"/>
          </p:cNvCxnSpPr>
          <p:nvPr/>
        </p:nvCxnSpPr>
        <p:spPr>
          <a:xfrm flipV="1">
            <a:off x="10022099" y="4046299"/>
            <a:ext cx="604026" cy="1"/>
          </a:xfrm>
          <a:prstGeom prst="straightConnector1">
            <a:avLst/>
          </a:prstGeom>
          <a:ln w="1905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FE556C4D-FAED-8D74-BCD3-C9A47D03F477}"/>
              </a:ext>
            </a:extLst>
          </p:cNvPr>
          <p:cNvSpPr txBox="1"/>
          <p:nvPr/>
        </p:nvSpPr>
        <p:spPr>
          <a:xfrm>
            <a:off x="6542546" y="5950604"/>
            <a:ext cx="3952239" cy="369332"/>
          </a:xfrm>
          <a:prstGeom prst="rect">
            <a:avLst/>
          </a:prstGeom>
          <a:noFill/>
        </p:spPr>
        <p:txBody>
          <a:bodyPr wrap="square">
            <a:spAutoFit/>
          </a:bodyPr>
          <a:lstStyle/>
          <a:p>
            <a:r>
              <a:rPr lang="en-US" sz="1800" b="1">
                <a:solidFill>
                  <a:schemeClr val="tx1">
                    <a:lumMod val="75000"/>
                    <a:lumOff val="25000"/>
                  </a:schemeClr>
                </a:solidFill>
                <a:latin typeface="+mn-lt"/>
              </a:rPr>
              <a:t>Khối tiền xử lý (ADOF) đề xuất</a:t>
            </a:r>
            <a:endParaRPr lang="en-US" sz="1800">
              <a:latin typeface="+mn-lt"/>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CA2BFFE-1F1A-9A02-7C63-352458C262F5}"/>
                  </a:ext>
                </a:extLst>
              </p:cNvPr>
              <p:cNvSpPr txBox="1"/>
              <p:nvPr/>
            </p:nvSpPr>
            <p:spPr>
              <a:xfrm>
                <a:off x="6672456" y="2669954"/>
                <a:ext cx="352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𝒙</m:t>
                          </m:r>
                        </m:sub>
                      </m:sSub>
                    </m:oMath>
                  </m:oMathPara>
                </a14:m>
                <a:endParaRPr lang="en-US" sz="1800" b="1">
                  <a:latin typeface="+mn-lt"/>
                </a:endParaRPr>
              </a:p>
            </p:txBody>
          </p:sp>
        </mc:Choice>
        <mc:Fallback xmlns="">
          <p:sp>
            <p:nvSpPr>
              <p:cNvPr id="53" name="TextBox 52">
                <a:extLst>
                  <a:ext uri="{FF2B5EF4-FFF2-40B4-BE49-F238E27FC236}">
                    <a16:creationId xmlns:a16="http://schemas.microsoft.com/office/drawing/2014/main" id="{7CA2BFFE-1F1A-9A02-7C63-352458C262F5}"/>
                  </a:ext>
                </a:extLst>
              </p:cNvPr>
              <p:cNvSpPr txBox="1">
                <a:spLocks noRot="1" noChangeAspect="1" noMove="1" noResize="1" noEditPoints="1" noAdjustHandles="1" noChangeArrowheads="1" noChangeShapeType="1" noTextEdit="1"/>
              </p:cNvSpPr>
              <p:nvPr/>
            </p:nvSpPr>
            <p:spPr>
              <a:xfrm>
                <a:off x="6672456" y="2669954"/>
                <a:ext cx="352596" cy="276999"/>
              </a:xfrm>
              <a:prstGeom prst="rect">
                <a:avLst/>
              </a:prstGeom>
              <a:blipFill>
                <a:blip r:embed="rId5"/>
                <a:stretch>
                  <a:fillRect l="-15789"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3D3FE9-C148-4E08-B3EE-928353107FE5}"/>
                  </a:ext>
                </a:extLst>
              </p:cNvPr>
              <p:cNvSpPr txBox="1"/>
              <p:nvPr/>
            </p:nvSpPr>
            <p:spPr>
              <a:xfrm>
                <a:off x="6734701" y="4703049"/>
                <a:ext cx="355803"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𝒚</m:t>
                          </m:r>
                        </m:sub>
                      </m:sSub>
                    </m:oMath>
                  </m:oMathPara>
                </a14:m>
                <a:endParaRPr lang="en-US" sz="1800" b="1">
                  <a:latin typeface="+mn-lt"/>
                </a:endParaRPr>
              </a:p>
            </p:txBody>
          </p:sp>
        </mc:Choice>
        <mc:Fallback xmlns="">
          <p:sp>
            <p:nvSpPr>
              <p:cNvPr id="54" name="TextBox 53">
                <a:extLst>
                  <a:ext uri="{FF2B5EF4-FFF2-40B4-BE49-F238E27FC236}">
                    <a16:creationId xmlns:a16="http://schemas.microsoft.com/office/drawing/2014/main" id="{0B3D3FE9-C148-4E08-B3EE-928353107FE5}"/>
                  </a:ext>
                </a:extLst>
              </p:cNvPr>
              <p:cNvSpPr txBox="1">
                <a:spLocks noRot="1" noChangeAspect="1" noMove="1" noResize="1" noEditPoints="1" noAdjustHandles="1" noChangeArrowheads="1" noChangeShapeType="1" noTextEdit="1"/>
              </p:cNvSpPr>
              <p:nvPr/>
            </p:nvSpPr>
            <p:spPr>
              <a:xfrm>
                <a:off x="6734701" y="4703049"/>
                <a:ext cx="355803" cy="302455"/>
              </a:xfrm>
              <a:prstGeom prst="rect">
                <a:avLst/>
              </a:prstGeom>
              <a:blipFill>
                <a:blip r:embed="rId6"/>
                <a:stretch>
                  <a:fillRect l="-15517" r="-5172" b="-20000"/>
                </a:stretch>
              </a:blipFill>
            </p:spPr>
            <p:txBody>
              <a:bodyPr/>
              <a:lstStyle/>
              <a:p>
                <a:r>
                  <a:rPr lang="en-US">
                    <a:noFill/>
                  </a:rPr>
                  <a:t> </a:t>
                </a:r>
              </a:p>
            </p:txBody>
          </p:sp>
        </mc:Fallback>
      </mc:AlternateContent>
      <p:sp>
        <p:nvSpPr>
          <p:cNvPr id="2" name="Google Shape;202;g31ae00017cb_0_38">
            <a:extLst>
              <a:ext uri="{FF2B5EF4-FFF2-40B4-BE49-F238E27FC236}">
                <a16:creationId xmlns:a16="http://schemas.microsoft.com/office/drawing/2014/main" id="{3506C643-C840-7A9B-0E14-E57F340333DE}"/>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
        <p:nvSpPr>
          <p:cNvPr id="4" name="TextBox 3">
            <a:extLst>
              <a:ext uri="{FF2B5EF4-FFF2-40B4-BE49-F238E27FC236}">
                <a16:creationId xmlns:a16="http://schemas.microsoft.com/office/drawing/2014/main" id="{0685FCC8-0694-F9DD-573D-235C7117AEFC}"/>
              </a:ext>
            </a:extLst>
          </p:cNvPr>
          <p:cNvSpPr txBox="1"/>
          <p:nvPr/>
        </p:nvSpPr>
        <p:spPr>
          <a:xfrm>
            <a:off x="0" y="5076770"/>
            <a:ext cx="6438775" cy="338554"/>
          </a:xfrm>
          <a:prstGeom prst="rect">
            <a:avLst/>
          </a:prstGeom>
          <a:noFill/>
        </p:spPr>
        <p:txBody>
          <a:bodyPr wrap="square">
            <a:spAutoFit/>
          </a:bodyPr>
          <a:lstStyle/>
          <a:p>
            <a:r>
              <a:rPr lang="en-US" sz="1600">
                <a:solidFill>
                  <a:srgbClr val="FF0000"/>
                </a:solidFill>
                <a:latin typeface="+mn-lt"/>
              </a:rPr>
              <a:t>*</a:t>
            </a:r>
            <a:r>
              <a:rPr lang="en-US" sz="1600">
                <a:solidFill>
                  <a:schemeClr val="tx1">
                    <a:lumMod val="75000"/>
                    <a:lumOff val="25000"/>
                  </a:schemeClr>
                </a:solidFill>
                <a:latin typeface="+mn-lt"/>
              </a:rPr>
              <a:t>Áp dụng lọc hình ảnh theo từng chiều x, y thay vì dung 1 bộ lọc 2D</a:t>
            </a:r>
          </a:p>
        </p:txBody>
      </p:sp>
    </p:spTree>
    <p:extLst>
      <p:ext uri="{BB962C8B-B14F-4D97-AF65-F5344CB8AC3E}">
        <p14:creationId xmlns:p14="http://schemas.microsoft.com/office/powerpoint/2010/main" val="120708475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0AD14C9-C418-0FF0-1C35-E503425E464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3A2F613-C55A-71C1-0E60-C2B9FF379DD1}"/>
              </a:ext>
            </a:extLst>
          </p:cNvPr>
          <p:cNvGrpSpPr/>
          <p:nvPr/>
        </p:nvGrpSpPr>
        <p:grpSpPr>
          <a:xfrm>
            <a:off x="1382863" y="1749457"/>
            <a:ext cx="8931419" cy="497252"/>
            <a:chOff x="619262" y="1110132"/>
            <a:chExt cx="7939079" cy="49725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36865A1-A01B-299A-A457-8FD976152FC9}"/>
                    </a:ext>
                  </a:extLst>
                </p:cNvPr>
                <p:cNvSpPr txBox="1"/>
                <p:nvPr/>
              </p:nvSpPr>
              <p:spPr>
                <a:xfrm>
                  <a:off x="4938299" y="1110132"/>
                  <a:ext cx="3620042"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+1,</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oMath>
                    </m:oMathPara>
                  </a14:m>
                  <a:endParaRPr lang="en-US" sz="2400" i="1">
                    <a:latin typeface="+mn-lt"/>
                  </a:endParaRPr>
                </a:p>
              </p:txBody>
            </p:sp>
          </mc:Choice>
          <mc:Fallback xmlns="">
            <p:sp>
              <p:nvSpPr>
                <p:cNvPr id="26" name="TextBox 25">
                  <a:extLst>
                    <a:ext uri="{FF2B5EF4-FFF2-40B4-BE49-F238E27FC236}">
                      <a16:creationId xmlns:a16="http://schemas.microsoft.com/office/drawing/2014/main" id="{436865A1-A01B-299A-A457-8FD976152FC9}"/>
                    </a:ext>
                  </a:extLst>
                </p:cNvPr>
                <p:cNvSpPr txBox="1">
                  <a:spLocks noRot="1" noChangeAspect="1" noMove="1" noResize="1" noEditPoints="1" noAdjustHandles="1" noChangeArrowheads="1" noChangeShapeType="1" noTextEdit="1"/>
                </p:cNvSpPr>
                <p:nvPr/>
              </p:nvSpPr>
              <p:spPr>
                <a:xfrm>
                  <a:off x="4938299" y="1110132"/>
                  <a:ext cx="3620042" cy="497252"/>
                </a:xfrm>
                <a:prstGeom prst="rect">
                  <a:avLst/>
                </a:prstGeom>
                <a:blipFill>
                  <a:blip r:embed="rId3"/>
                  <a:stretch>
                    <a:fillRect b="-9524"/>
                  </a:stretch>
                </a:blipFill>
                <a:ln w="9525">
                  <a:solidFill>
                    <a:schemeClr val="tx1"/>
                  </a:solidFill>
                </a:ln>
              </p:spPr>
              <p:txBody>
                <a:bodyPr/>
                <a:lstStyle/>
                <a:p>
                  <a:r>
                    <a:rPr lang="en-US">
                      <a:noFill/>
                    </a:rPr>
                    <a:t> </a:t>
                  </a:r>
                </a:p>
              </p:txBody>
            </p:sp>
          </mc:Fallback>
        </mc:AlternateContent>
        <p:sp>
          <p:nvSpPr>
            <p:cNvPr id="27" name="Arrow: Left-Right 26">
              <a:extLst>
                <a:ext uri="{FF2B5EF4-FFF2-40B4-BE49-F238E27FC236}">
                  <a16:creationId xmlns:a16="http://schemas.microsoft.com/office/drawing/2014/main" id="{1C42DCAF-4314-3DC5-D6D2-B07DA3C1D028}"/>
                </a:ext>
              </a:extLst>
            </p:cNvPr>
            <p:cNvSpPr/>
            <p:nvPr/>
          </p:nvSpPr>
          <p:spPr>
            <a:xfrm>
              <a:off x="4125662" y="1221598"/>
              <a:ext cx="628720"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201E5A-1A25-8187-4CB0-482BDC8A45E2}"/>
                    </a:ext>
                  </a:extLst>
                </p:cNvPr>
                <p:cNvSpPr txBox="1"/>
                <p:nvPr/>
              </p:nvSpPr>
              <p:spPr>
                <a:xfrm>
                  <a:off x="619262" y="1110132"/>
                  <a:ext cx="3208840"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m:rPr>
                            <m:nor/>
                          </m:rPr>
                          <a:rPr lang="en-US" sz="2400" b="0" i="1" smtClean="0">
                            <a:solidFill>
                              <a:schemeClr val="tx1">
                                <a:lumMod val="75000"/>
                                <a:lumOff val="25000"/>
                              </a:schemeClr>
                            </a:solidFill>
                            <a:latin typeface="+mn-lt"/>
                          </a:rPr>
                          <m:t> </m:t>
                        </m:r>
                        <m:r>
                          <m:rPr>
                            <m:nor/>
                          </m:rPr>
                          <a:rPr lang="en-US" sz="2400">
                            <a:latin typeface="+mn-lt"/>
                          </a:rPr>
                          <m:t>⊙</m:t>
                        </m:r>
                        <m:r>
                          <m:rPr>
                            <m:nor/>
                          </m:rPr>
                          <a:rPr lang="en-US" sz="2400" b="0" i="1" smtClean="0">
                            <a:latin typeface="+mn-lt"/>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𝐻</m:t>
                            </m:r>
                          </m:e>
                          <m:sub>
                            <m:r>
                              <a:rPr lang="en-US" sz="2400" b="0" i="1" smtClean="0">
                                <a:solidFill>
                                  <a:schemeClr val="tx1">
                                    <a:lumMod val="75000"/>
                                    <a:lumOff val="25000"/>
                                  </a:schemeClr>
                                </a:solidFill>
                                <a:latin typeface="Cambria Math" panose="02040503050406030204" pitchFamily="18" charset="0"/>
                              </a:rPr>
                              <m:t>𝑥</m:t>
                            </m:r>
                          </m:sub>
                        </m:sSub>
                      </m:oMath>
                    </m:oMathPara>
                  </a14:m>
                  <a:endParaRPr lang="en-US" sz="2400" i="1">
                    <a:latin typeface="+mn-lt"/>
                  </a:endParaRPr>
                </a:p>
              </p:txBody>
            </p:sp>
          </mc:Choice>
          <mc:Fallback xmlns="">
            <p:sp>
              <p:nvSpPr>
                <p:cNvPr id="28" name="TextBox 27">
                  <a:extLst>
                    <a:ext uri="{FF2B5EF4-FFF2-40B4-BE49-F238E27FC236}">
                      <a16:creationId xmlns:a16="http://schemas.microsoft.com/office/drawing/2014/main" id="{42201E5A-1A25-8187-4CB0-482BDC8A45E2}"/>
                    </a:ext>
                  </a:extLst>
                </p:cNvPr>
                <p:cNvSpPr txBox="1">
                  <a:spLocks noRot="1" noChangeAspect="1" noMove="1" noResize="1" noEditPoints="1" noAdjustHandles="1" noChangeArrowheads="1" noChangeShapeType="1" noTextEdit="1"/>
                </p:cNvSpPr>
                <p:nvPr/>
              </p:nvSpPr>
              <p:spPr>
                <a:xfrm>
                  <a:off x="619262" y="1110132"/>
                  <a:ext cx="3208840" cy="497252"/>
                </a:xfrm>
                <a:prstGeom prst="rect">
                  <a:avLst/>
                </a:prstGeom>
                <a:blipFill>
                  <a:blip r:embed="rId4"/>
                  <a:stretch>
                    <a:fillRect b="-9524"/>
                  </a:stretch>
                </a:blipFill>
                <a:ln w="9525">
                  <a:solidFill>
                    <a:schemeClr val="tx1"/>
                  </a:solidFill>
                </a:ln>
              </p:spPr>
              <p:txBody>
                <a:bodyPr/>
                <a:lstStyle/>
                <a:p>
                  <a:r>
                    <a:rPr lang="en-US">
                      <a:noFill/>
                    </a:rPr>
                    <a:t> </a:t>
                  </a:r>
                </a:p>
              </p:txBody>
            </p:sp>
          </mc:Fallback>
        </mc:AlternateContent>
      </p:grpSp>
      <p:pic>
        <p:nvPicPr>
          <p:cNvPr id="36" name="Picture 35">
            <a:extLst>
              <a:ext uri="{FF2B5EF4-FFF2-40B4-BE49-F238E27FC236}">
                <a16:creationId xmlns:a16="http://schemas.microsoft.com/office/drawing/2014/main" id="{CA8A76D9-0BF9-3F8B-2389-33E51559D442}"/>
              </a:ext>
            </a:extLst>
          </p:cNvPr>
          <p:cNvPicPr>
            <a:picLocks noChangeAspect="1"/>
          </p:cNvPicPr>
          <p:nvPr/>
        </p:nvPicPr>
        <p:blipFill>
          <a:blip r:embed="rId5"/>
          <a:stretch>
            <a:fillRect/>
          </a:stretch>
        </p:blipFill>
        <p:spPr>
          <a:xfrm>
            <a:off x="1382864" y="2482368"/>
            <a:ext cx="1981055" cy="1935554"/>
          </a:xfrm>
          <a:prstGeom prst="rect">
            <a:avLst/>
          </a:prstGeom>
        </p:spPr>
      </p:pic>
      <p:pic>
        <p:nvPicPr>
          <p:cNvPr id="38" name="Picture 37">
            <a:extLst>
              <a:ext uri="{FF2B5EF4-FFF2-40B4-BE49-F238E27FC236}">
                <a16:creationId xmlns:a16="http://schemas.microsoft.com/office/drawing/2014/main" id="{21156D17-4C6F-7612-36CE-7C4544D7E3C3}"/>
              </a:ext>
            </a:extLst>
          </p:cNvPr>
          <p:cNvPicPr>
            <a:picLocks noChangeAspect="1"/>
          </p:cNvPicPr>
          <p:nvPr/>
        </p:nvPicPr>
        <p:blipFill>
          <a:blip r:embed="rId6"/>
          <a:stretch>
            <a:fillRect/>
          </a:stretch>
        </p:blipFill>
        <p:spPr>
          <a:xfrm>
            <a:off x="3916584" y="2813657"/>
            <a:ext cx="1064884" cy="1127961"/>
          </a:xfrm>
          <a:prstGeom prst="rect">
            <a:avLst/>
          </a:prstGeom>
        </p:spPr>
      </p:pic>
      <p:pic>
        <p:nvPicPr>
          <p:cNvPr id="41" name="Picture 40">
            <a:extLst>
              <a:ext uri="{FF2B5EF4-FFF2-40B4-BE49-F238E27FC236}">
                <a16:creationId xmlns:a16="http://schemas.microsoft.com/office/drawing/2014/main" id="{DF026BC0-1281-CB52-DCD6-8B3D5E1C24FA}"/>
              </a:ext>
            </a:extLst>
          </p:cNvPr>
          <p:cNvPicPr>
            <a:picLocks noChangeAspect="1"/>
          </p:cNvPicPr>
          <p:nvPr/>
        </p:nvPicPr>
        <p:blipFill>
          <a:blip r:embed="rId7"/>
          <a:stretch>
            <a:fillRect/>
          </a:stretch>
        </p:blipFill>
        <p:spPr>
          <a:xfrm>
            <a:off x="6241755" y="2596706"/>
            <a:ext cx="1651031" cy="1706879"/>
          </a:xfrm>
          <a:prstGeom prst="rect">
            <a:avLst/>
          </a:prstGeom>
        </p:spPr>
      </p:pic>
      <p:pic>
        <p:nvPicPr>
          <p:cNvPr id="43" name="Picture 42">
            <a:extLst>
              <a:ext uri="{FF2B5EF4-FFF2-40B4-BE49-F238E27FC236}">
                <a16:creationId xmlns:a16="http://schemas.microsoft.com/office/drawing/2014/main" id="{BEF7E223-80AF-55DA-35C9-97CC513F239E}"/>
              </a:ext>
            </a:extLst>
          </p:cNvPr>
          <p:cNvPicPr>
            <a:picLocks noChangeAspect="1"/>
          </p:cNvPicPr>
          <p:nvPr/>
        </p:nvPicPr>
        <p:blipFill>
          <a:blip r:embed="rId8"/>
          <a:stretch>
            <a:fillRect/>
          </a:stretch>
        </p:blipFill>
        <p:spPr>
          <a:xfrm>
            <a:off x="8663253" y="2596706"/>
            <a:ext cx="1651030" cy="1706879"/>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D43C589-B68F-C27B-1C8E-C213AEE92C2C}"/>
                  </a:ext>
                </a:extLst>
              </p:cNvPr>
              <p:cNvSpPr txBox="1"/>
              <p:nvPr/>
            </p:nvSpPr>
            <p:spPr>
              <a:xfrm>
                <a:off x="3457622" y="3286097"/>
                <a:ext cx="3108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b="1" smtClean="0">
                          <a:latin typeface="+mn-lt"/>
                        </a:rPr>
                        <m:t>⊙</m:t>
                      </m:r>
                    </m:oMath>
                  </m:oMathPara>
                </a14:m>
                <a:endParaRPr lang="en-US" b="1">
                  <a:latin typeface="+mn-lt"/>
                </a:endParaRPr>
              </a:p>
            </p:txBody>
          </p:sp>
        </mc:Choice>
        <mc:Fallback xmlns="">
          <p:sp>
            <p:nvSpPr>
              <p:cNvPr id="48" name="TextBox 47">
                <a:extLst>
                  <a:ext uri="{FF2B5EF4-FFF2-40B4-BE49-F238E27FC236}">
                    <a16:creationId xmlns:a16="http://schemas.microsoft.com/office/drawing/2014/main" id="{FD43C589-B68F-C27B-1C8E-C213AEE92C2C}"/>
                  </a:ext>
                </a:extLst>
              </p:cNvPr>
              <p:cNvSpPr txBox="1">
                <a:spLocks noRot="1" noChangeAspect="1" noMove="1" noResize="1" noEditPoints="1" noAdjustHandles="1" noChangeArrowheads="1" noChangeShapeType="1" noTextEdit="1"/>
              </p:cNvSpPr>
              <p:nvPr/>
            </p:nvSpPr>
            <p:spPr>
              <a:xfrm>
                <a:off x="3457622" y="3286097"/>
                <a:ext cx="310896" cy="307777"/>
              </a:xfrm>
              <a:prstGeom prst="rect">
                <a:avLst/>
              </a:prstGeom>
              <a:blipFill>
                <a:blip r:embed="rId9"/>
                <a:stretch>
                  <a:fillRect r="-11765"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7A3225B-D81F-6A04-35C9-2DD552CCCA44}"/>
                  </a:ext>
                </a:extLst>
              </p:cNvPr>
              <p:cNvSpPr txBox="1"/>
              <p:nvPr/>
            </p:nvSpPr>
            <p:spPr>
              <a:xfrm>
                <a:off x="8040852" y="3296257"/>
                <a:ext cx="474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lumMod val="75000"/>
                              <a:lumOff val="25000"/>
                            </a:schemeClr>
                          </a:solidFill>
                          <a:latin typeface="Cambria Math" panose="02040503050406030204" pitchFamily="18" charset="0"/>
                        </a:rPr>
                        <m:t>−</m:t>
                      </m:r>
                    </m:oMath>
                  </m:oMathPara>
                </a14:m>
                <a:endParaRPr lang="en-US" b="1">
                  <a:latin typeface="+mn-lt"/>
                </a:endParaRPr>
              </a:p>
            </p:txBody>
          </p:sp>
        </mc:Choice>
        <mc:Fallback xmlns="">
          <p:sp>
            <p:nvSpPr>
              <p:cNvPr id="50" name="TextBox 49">
                <a:extLst>
                  <a:ext uri="{FF2B5EF4-FFF2-40B4-BE49-F238E27FC236}">
                    <a16:creationId xmlns:a16="http://schemas.microsoft.com/office/drawing/2014/main" id="{F7A3225B-D81F-6A04-35C9-2DD552CCCA44}"/>
                  </a:ext>
                </a:extLst>
              </p:cNvPr>
              <p:cNvSpPr txBox="1">
                <a:spLocks noRot="1" noChangeAspect="1" noMove="1" noResize="1" noEditPoints="1" noAdjustHandles="1" noChangeArrowheads="1" noChangeShapeType="1" noTextEdit="1"/>
              </p:cNvSpPr>
              <p:nvPr/>
            </p:nvSpPr>
            <p:spPr>
              <a:xfrm>
                <a:off x="8040852" y="3296257"/>
                <a:ext cx="474335" cy="307777"/>
              </a:xfrm>
              <a:prstGeom prst="rect">
                <a:avLst/>
              </a:prstGeom>
              <a:blipFill>
                <a:blip r:embed="rId10"/>
                <a:stretch>
                  <a:fillRect/>
                </a:stretch>
              </a:blipFill>
            </p:spPr>
            <p:txBody>
              <a:bodyPr/>
              <a:lstStyle/>
              <a:p>
                <a:r>
                  <a:rPr lang="en-US">
                    <a:noFill/>
                  </a:rPr>
                  <a:t> </a:t>
                </a:r>
              </a:p>
            </p:txBody>
          </p:sp>
        </mc:Fallback>
      </mc:AlternateContent>
      <p:sp>
        <p:nvSpPr>
          <p:cNvPr id="51" name="Arrow: Left-Right 50">
            <a:extLst>
              <a:ext uri="{FF2B5EF4-FFF2-40B4-BE49-F238E27FC236}">
                <a16:creationId xmlns:a16="http://schemas.microsoft.com/office/drawing/2014/main" id="{AC28CC71-31CF-16E9-F7D1-86FBC96436B1}"/>
              </a:ext>
            </a:extLst>
          </p:cNvPr>
          <p:cNvSpPr/>
          <p:nvPr/>
        </p:nvSpPr>
        <p:spPr>
          <a:xfrm>
            <a:off x="5327543" y="3312985"/>
            <a:ext cx="707306"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52" name="TextBox 51">
            <a:extLst>
              <a:ext uri="{FF2B5EF4-FFF2-40B4-BE49-F238E27FC236}">
                <a16:creationId xmlns:a16="http://schemas.microsoft.com/office/drawing/2014/main" id="{57A14374-B01C-F541-7C4F-3A41801DB1A8}"/>
              </a:ext>
            </a:extLst>
          </p:cNvPr>
          <p:cNvSpPr txBox="1"/>
          <p:nvPr/>
        </p:nvSpPr>
        <p:spPr>
          <a:xfrm>
            <a:off x="289858" y="869415"/>
            <a:ext cx="10255749" cy="830997"/>
          </a:xfrm>
          <a:prstGeom prst="rect">
            <a:avLst/>
          </a:prstGeom>
          <a:noFill/>
        </p:spPr>
        <p:txBody>
          <a:bodyPr wrap="square">
            <a:spAutoFit/>
          </a:bodyPr>
          <a:lstStyle/>
          <a:p>
            <a:r>
              <a:rPr lang="en-US" sz="2400" b="1">
                <a:solidFill>
                  <a:schemeClr val="tx1">
                    <a:lumMod val="75000"/>
                    <a:lumOff val="25000"/>
                  </a:schemeClr>
                </a:solidFill>
                <a:latin typeface="+mn-lt"/>
              </a:rPr>
              <a:t>Việc áp dụng bộ lọc luận văn đề xuất và phép tính sai phân là tương đương, nhưng số lượng phép toán khi tính sai phân là nhỏ hơn.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8560BD-5D33-1E6D-22E3-114AA200BEC4}"/>
                  </a:ext>
                </a:extLst>
              </p:cNvPr>
              <p:cNvSpPr txBox="1"/>
              <p:nvPr/>
            </p:nvSpPr>
            <p:spPr>
              <a:xfrm>
                <a:off x="3768518" y="467210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60" name="TextBox 59">
                <a:extLst>
                  <a:ext uri="{FF2B5EF4-FFF2-40B4-BE49-F238E27FC236}">
                    <a16:creationId xmlns:a16="http://schemas.microsoft.com/office/drawing/2014/main" id="{0B8560BD-5D33-1E6D-22E3-114AA200BEC4}"/>
                  </a:ext>
                </a:extLst>
              </p:cNvPr>
              <p:cNvSpPr txBox="1">
                <a:spLocks noRot="1" noChangeAspect="1" noMove="1" noResize="1" noEditPoints="1" noAdjustHandles="1" noChangeArrowheads="1" noChangeShapeType="1" noTextEdit="1"/>
              </p:cNvSpPr>
              <p:nvPr/>
            </p:nvSpPr>
            <p:spPr>
              <a:xfrm>
                <a:off x="3768518" y="4672107"/>
                <a:ext cx="1095172" cy="220253"/>
              </a:xfrm>
              <a:prstGeom prst="rect">
                <a:avLst/>
              </a:prstGeom>
              <a:blipFill>
                <a:blip r:embed="rId11"/>
                <a:stretch>
                  <a:fillRect l="-2778" r="-1111" b="-32432"/>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FFD3483-1492-D6C9-3F1E-1BAE82E27EAF}"/>
              </a:ext>
            </a:extLst>
          </p:cNvPr>
          <p:cNvSpPr txBox="1"/>
          <p:nvPr/>
        </p:nvSpPr>
        <p:spPr>
          <a:xfrm>
            <a:off x="1473091" y="4625940"/>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p:sp>
        <p:nvSpPr>
          <p:cNvPr id="192" name="TextBox 191">
            <a:extLst>
              <a:ext uri="{FF2B5EF4-FFF2-40B4-BE49-F238E27FC236}">
                <a16:creationId xmlns:a16="http://schemas.microsoft.com/office/drawing/2014/main" id="{615A3A4C-2F1A-4BA8-614D-D031B804BFF2}"/>
              </a:ext>
            </a:extLst>
          </p:cNvPr>
          <p:cNvSpPr txBox="1"/>
          <p:nvPr/>
        </p:nvSpPr>
        <p:spPr>
          <a:xfrm>
            <a:off x="1473091" y="496932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p:sp>
        <p:nvSpPr>
          <p:cNvPr id="193" name="TextBox 192">
            <a:extLst>
              <a:ext uri="{FF2B5EF4-FFF2-40B4-BE49-F238E27FC236}">
                <a16:creationId xmlns:a16="http://schemas.microsoft.com/office/drawing/2014/main" id="{68335F26-DF0A-14B4-16B5-2BB1777161B0}"/>
              </a:ext>
            </a:extLst>
          </p:cNvPr>
          <p:cNvSpPr txBox="1"/>
          <p:nvPr/>
        </p:nvSpPr>
        <p:spPr>
          <a:xfrm>
            <a:off x="6855362" y="498573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DCB7C73-7606-6C78-625D-B84178EC1555}"/>
                  </a:ext>
                </a:extLst>
              </p:cNvPr>
              <p:cNvSpPr txBox="1"/>
              <p:nvPr/>
            </p:nvSpPr>
            <p:spPr>
              <a:xfrm>
                <a:off x="9112942" y="5031899"/>
                <a:ext cx="8494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m:oMathPara>
                </a14:m>
                <a:endParaRPr lang="en-US">
                  <a:latin typeface="+mn-lt"/>
                </a:endParaRPr>
              </a:p>
            </p:txBody>
          </p:sp>
        </mc:Choice>
        <mc:Fallback xmlns="">
          <p:sp>
            <p:nvSpPr>
              <p:cNvPr id="194" name="TextBox 193">
                <a:extLst>
                  <a:ext uri="{FF2B5EF4-FFF2-40B4-BE49-F238E27FC236}">
                    <a16:creationId xmlns:a16="http://schemas.microsoft.com/office/drawing/2014/main" id="{7DCB7C73-7606-6C78-625D-B84178EC1555}"/>
                  </a:ext>
                </a:extLst>
              </p:cNvPr>
              <p:cNvSpPr txBox="1">
                <a:spLocks noRot="1" noChangeAspect="1" noMove="1" noResize="1" noEditPoints="1" noAdjustHandles="1" noChangeArrowheads="1" noChangeShapeType="1" noTextEdit="1"/>
              </p:cNvSpPr>
              <p:nvPr/>
            </p:nvSpPr>
            <p:spPr>
              <a:xfrm>
                <a:off x="9112942" y="5031899"/>
                <a:ext cx="849400" cy="215444"/>
              </a:xfrm>
              <a:prstGeom prst="rect">
                <a:avLst/>
              </a:prstGeom>
              <a:blipFill>
                <a:blip r:embed="rId12"/>
                <a:stretch>
                  <a:fillRect l="-3597" r="-6475" b="-33333"/>
                </a:stretch>
              </a:blipFill>
            </p:spPr>
            <p:txBody>
              <a:bodyPr/>
              <a:lstStyle/>
              <a:p>
                <a:r>
                  <a:rPr lang="en-US">
                    <a:noFill/>
                  </a:rPr>
                  <a:t> </a:t>
                </a:r>
              </a:p>
            </p:txBody>
          </p:sp>
        </mc:Fallback>
      </mc:AlternateContent>
      <p:sp>
        <p:nvSpPr>
          <p:cNvPr id="195" name="TextBox 194">
            <a:extLst>
              <a:ext uri="{FF2B5EF4-FFF2-40B4-BE49-F238E27FC236}">
                <a16:creationId xmlns:a16="http://schemas.microsoft.com/office/drawing/2014/main" id="{3818B709-199A-0E97-4F23-55F475DAD143}"/>
              </a:ext>
            </a:extLst>
          </p:cNvPr>
          <p:cNvSpPr txBox="1"/>
          <p:nvPr/>
        </p:nvSpPr>
        <p:spPr>
          <a:xfrm>
            <a:off x="6855362" y="4653582"/>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75D7ABAF-9B87-E79F-587B-C51F797D584C}"/>
                  </a:ext>
                </a:extLst>
              </p:cNvPr>
              <p:cNvSpPr txBox="1"/>
              <p:nvPr/>
            </p:nvSpPr>
            <p:spPr>
              <a:xfrm>
                <a:off x="9112942" y="4699750"/>
                <a:ext cx="1490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a:latin typeface="+mn-lt"/>
                </a:endParaRPr>
              </a:p>
            </p:txBody>
          </p:sp>
        </mc:Choice>
        <mc:Fallback xmlns="">
          <p:sp>
            <p:nvSpPr>
              <p:cNvPr id="196" name="TextBox 195">
                <a:extLst>
                  <a:ext uri="{FF2B5EF4-FFF2-40B4-BE49-F238E27FC236}">
                    <a16:creationId xmlns:a16="http://schemas.microsoft.com/office/drawing/2014/main" id="{75D7ABAF-9B87-E79F-587B-C51F797D584C}"/>
                  </a:ext>
                </a:extLst>
              </p:cNvPr>
              <p:cNvSpPr txBox="1">
                <a:spLocks noRot="1" noChangeAspect="1" noMove="1" noResize="1" noEditPoints="1" noAdjustHandles="1" noChangeArrowheads="1" noChangeShapeType="1" noTextEdit="1"/>
              </p:cNvSpPr>
              <p:nvPr/>
            </p:nvSpPr>
            <p:spPr>
              <a:xfrm>
                <a:off x="9112942" y="4699750"/>
                <a:ext cx="149079" cy="215444"/>
              </a:xfrm>
              <a:prstGeom prst="rect">
                <a:avLst/>
              </a:prstGeom>
              <a:blipFill>
                <a:blip r:embed="rId13"/>
                <a:stretch>
                  <a:fillRect l="-25000" r="-25000" b="-8571"/>
                </a:stretch>
              </a:blipFill>
            </p:spPr>
            <p:txBody>
              <a:bodyPr/>
              <a:lstStyle/>
              <a:p>
                <a:r>
                  <a:rPr lang="en-US">
                    <a:noFill/>
                  </a:rPr>
                  <a:t> </a:t>
                </a:r>
              </a:p>
            </p:txBody>
          </p:sp>
        </mc:Fallback>
      </mc:AlternateContent>
      <p:sp>
        <p:nvSpPr>
          <p:cNvPr id="197" name="TextBox 196">
            <a:extLst>
              <a:ext uri="{FF2B5EF4-FFF2-40B4-BE49-F238E27FC236}">
                <a16:creationId xmlns:a16="http://schemas.microsoft.com/office/drawing/2014/main" id="{1CB06F50-44D0-5992-0A58-BD7B5BC22E21}"/>
              </a:ext>
            </a:extLst>
          </p:cNvPr>
          <p:cNvSpPr txBox="1"/>
          <p:nvPr/>
        </p:nvSpPr>
        <p:spPr>
          <a:xfrm>
            <a:off x="1382863" y="5449988"/>
            <a:ext cx="4479801" cy="646331"/>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899,136</a:t>
            </a:r>
            <a:r>
              <a:rPr lang="en-US" sz="1800">
                <a:solidFill>
                  <a:schemeClr val="tx1">
                    <a:lumMod val="75000"/>
                    <a:lumOff val="25000"/>
                  </a:schemeClr>
                </a:solidFill>
                <a:latin typeface="+mn-lt"/>
              </a:rPr>
              <a:t> </a:t>
            </a:r>
            <a:endParaRPr lang="en-US" sz="1800">
              <a:latin typeface="+mn-lt"/>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1407BD9A-AE66-405C-4F9C-45CE5B6A5783}"/>
                  </a:ext>
                </a:extLst>
              </p:cNvPr>
              <p:cNvSpPr txBox="1"/>
              <p:nvPr/>
            </p:nvSpPr>
            <p:spPr>
              <a:xfrm>
                <a:off x="3751442" y="501548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198" name="TextBox 197">
                <a:extLst>
                  <a:ext uri="{FF2B5EF4-FFF2-40B4-BE49-F238E27FC236}">
                    <a16:creationId xmlns:a16="http://schemas.microsoft.com/office/drawing/2014/main" id="{1407BD9A-AE66-405C-4F9C-45CE5B6A5783}"/>
                  </a:ext>
                </a:extLst>
              </p:cNvPr>
              <p:cNvSpPr txBox="1">
                <a:spLocks noRot="1" noChangeAspect="1" noMove="1" noResize="1" noEditPoints="1" noAdjustHandles="1" noChangeArrowheads="1" noChangeShapeType="1" noTextEdit="1"/>
              </p:cNvSpPr>
              <p:nvPr/>
            </p:nvSpPr>
            <p:spPr>
              <a:xfrm>
                <a:off x="3751442" y="5015487"/>
                <a:ext cx="1095172" cy="220253"/>
              </a:xfrm>
              <a:prstGeom prst="rect">
                <a:avLst/>
              </a:prstGeom>
              <a:blipFill>
                <a:blip r:embed="rId14"/>
                <a:stretch>
                  <a:fillRect l="-2778" r="-1111" b="-33333"/>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C828E4FF-153A-6B77-B69E-922A5B99A700}"/>
              </a:ext>
            </a:extLst>
          </p:cNvPr>
          <p:cNvSpPr txBox="1"/>
          <p:nvPr/>
        </p:nvSpPr>
        <p:spPr>
          <a:xfrm>
            <a:off x="6241755" y="5449987"/>
            <a:ext cx="5860598" cy="923330"/>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49,952 </a:t>
            </a:r>
            <a:r>
              <a:rPr lang="en-US" sz="1800">
                <a:solidFill>
                  <a:schemeClr val="tx1">
                    <a:lumMod val="75000"/>
                    <a:lumOff val="25000"/>
                  </a:schemeClr>
                </a:solidFill>
                <a:latin typeface="+mn-lt"/>
              </a:rPr>
              <a:t>(nhỏ hơn khoảng 18 lần so với dung lớp tích chập) </a:t>
            </a:r>
            <a:endParaRPr lang="en-US" sz="1800">
              <a:latin typeface="+mn-lt"/>
            </a:endParaRPr>
          </a:p>
        </p:txBody>
      </p:sp>
      <p:sp>
        <p:nvSpPr>
          <p:cNvPr id="2" name="Google Shape;202;g31ae00017cb_0_38">
            <a:extLst>
              <a:ext uri="{FF2B5EF4-FFF2-40B4-BE49-F238E27FC236}">
                <a16:creationId xmlns:a16="http://schemas.microsoft.com/office/drawing/2014/main" id="{0E841071-DE48-09FD-5EDE-59F0FBCD55ED}"/>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Tree>
    <p:extLst>
      <p:ext uri="{BB962C8B-B14F-4D97-AF65-F5344CB8AC3E}">
        <p14:creationId xmlns:p14="http://schemas.microsoft.com/office/powerpoint/2010/main" val="157204666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5F9FF99D-31C8-D8C7-A490-D781291301E3}"/>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EE68DCBC-E45F-842D-32A1-00638F382671}"/>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9CA907C8-8E90-4FD7-9719-4BC563A576B2}"/>
              </a:ext>
            </a:extLst>
          </p:cNvPr>
          <p:cNvSpPr txBox="1"/>
          <p:nvPr/>
        </p:nvSpPr>
        <p:spPr>
          <a:xfrm>
            <a:off x="365761" y="897647"/>
            <a:ext cx="7347472" cy="461665"/>
          </a:xfrm>
          <a:prstGeom prst="rect">
            <a:avLst/>
          </a:prstGeom>
          <a:noFill/>
        </p:spPr>
        <p:txBody>
          <a:bodyPr wrap="square">
            <a:spAutoFit/>
          </a:bodyPr>
          <a:lstStyle/>
          <a:p>
            <a:r>
              <a:rPr lang="vi-VN" sz="2400" b="1">
                <a:solidFill>
                  <a:schemeClr val="tx1">
                    <a:lumMod val="75000"/>
                    <a:lumOff val="25000"/>
                  </a:schemeClr>
                </a:solidFill>
                <a:latin typeface="+mn-lt"/>
              </a:rPr>
              <a:t>Xây dựng bộ lọc thông cao từ bộ lọc trung bình</a:t>
            </a:r>
            <a:endParaRPr lang="en-US" sz="2400" b="1">
              <a:solidFill>
                <a:schemeClr val="tx1">
                  <a:lumMod val="75000"/>
                  <a:lumOff val="25000"/>
                </a:schemeClr>
              </a:solidFill>
              <a:latin typeface="+mn-lt"/>
            </a:endParaRPr>
          </a:p>
        </p:txBody>
      </p:sp>
      <p:sp>
        <p:nvSpPr>
          <p:cNvPr id="6" name="TextBox 5">
            <a:extLst>
              <a:ext uri="{FF2B5EF4-FFF2-40B4-BE49-F238E27FC236}">
                <a16:creationId xmlns:a16="http://schemas.microsoft.com/office/drawing/2014/main" id="{1CDF6651-A297-11B9-E8A1-21078C7DB8A0}"/>
              </a:ext>
            </a:extLst>
          </p:cNvPr>
          <p:cNvSpPr txBox="1"/>
          <p:nvPr/>
        </p:nvSpPr>
        <p:spPr>
          <a:xfrm>
            <a:off x="365761" y="1549113"/>
            <a:ext cx="4297679" cy="461665"/>
          </a:xfrm>
          <a:prstGeom prst="rect">
            <a:avLst/>
          </a:prstGeom>
          <a:noFill/>
        </p:spPr>
        <p:txBody>
          <a:bodyPr wrap="square">
            <a:spAutoFit/>
          </a:bodyPr>
          <a:lstStyle/>
          <a:p>
            <a:r>
              <a:rPr lang="en-US" sz="2400" b="1">
                <a:solidFill>
                  <a:schemeClr val="tx1">
                    <a:lumMod val="75000"/>
                    <a:lumOff val="25000"/>
                  </a:schemeClr>
                </a:solidFill>
                <a:latin typeface="+mn-lt"/>
              </a:rPr>
              <a:t>1. Chọn bộ lọc trung bình</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7B8495D-EB52-9FC2-5A29-86C563A11B53}"/>
                  </a:ext>
                </a:extLst>
              </p:cNvPr>
              <p:cNvSpPr txBox="1"/>
              <p:nvPr/>
            </p:nvSpPr>
            <p:spPr>
              <a:xfrm>
                <a:off x="835319" y="2085479"/>
                <a:ext cx="3545036"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𝐿𝑃</m:t>
                          </m:r>
                        </m:sub>
                      </m:sSub>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pt-BR"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[1, 1,…, 1]</m:t>
                      </m:r>
                    </m:oMath>
                  </m:oMathPara>
                </a14:m>
                <a:endParaRPr lang="en-US" sz="2000"/>
              </a:p>
            </p:txBody>
          </p:sp>
        </mc:Choice>
        <mc:Fallback xmlns="">
          <p:sp>
            <p:nvSpPr>
              <p:cNvPr id="8" name="TextBox 7">
                <a:extLst>
                  <a:ext uri="{FF2B5EF4-FFF2-40B4-BE49-F238E27FC236}">
                    <a16:creationId xmlns:a16="http://schemas.microsoft.com/office/drawing/2014/main" id="{E7B8495D-EB52-9FC2-5A29-86C563A11B53}"/>
                  </a:ext>
                </a:extLst>
              </p:cNvPr>
              <p:cNvSpPr txBox="1">
                <a:spLocks noRot="1" noChangeAspect="1" noMove="1" noResize="1" noEditPoints="1" noAdjustHandles="1" noChangeArrowheads="1" noChangeShapeType="1" noTextEdit="1"/>
              </p:cNvSpPr>
              <p:nvPr/>
            </p:nvSpPr>
            <p:spPr>
              <a:xfrm>
                <a:off x="835319" y="2085479"/>
                <a:ext cx="3545036" cy="576183"/>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9B3706-825E-3B24-2FAB-0BCA4B0006EF}"/>
              </a:ext>
            </a:extLst>
          </p:cNvPr>
          <p:cNvSpPr txBox="1"/>
          <p:nvPr/>
        </p:nvSpPr>
        <p:spPr>
          <a:xfrm>
            <a:off x="365761" y="2869770"/>
            <a:ext cx="4877572" cy="461665"/>
          </a:xfrm>
          <a:prstGeom prst="rect">
            <a:avLst/>
          </a:prstGeom>
          <a:noFill/>
        </p:spPr>
        <p:txBody>
          <a:bodyPr wrap="square">
            <a:spAutoFit/>
          </a:bodyPr>
          <a:lstStyle/>
          <a:p>
            <a:r>
              <a:rPr lang="en-US" sz="2400" b="1">
                <a:solidFill>
                  <a:schemeClr val="tx1">
                    <a:lumMod val="75000"/>
                    <a:lumOff val="25000"/>
                  </a:schemeClr>
                </a:solidFill>
                <a:latin typeface="+mn-lt"/>
              </a:rPr>
              <a:t>2. Xây dựng bộ lọc thông cao</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F793ED-B7D9-E515-A0B1-6A5A0902E1DC}"/>
                  </a:ext>
                </a:extLst>
              </p:cNvPr>
              <p:cNvSpPr txBox="1"/>
              <p:nvPr/>
            </p:nvSpPr>
            <p:spPr>
              <a:xfrm>
                <a:off x="836697" y="3562296"/>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𝐿𝑃</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oMath>
                  </m:oMathPara>
                </a14:m>
                <a:endParaRPr lang="en-US" sz="2000"/>
              </a:p>
            </p:txBody>
          </p:sp>
        </mc:Choice>
        <mc:Fallback xmlns="">
          <p:sp>
            <p:nvSpPr>
              <p:cNvPr id="11" name="TextBox 10">
                <a:extLst>
                  <a:ext uri="{FF2B5EF4-FFF2-40B4-BE49-F238E27FC236}">
                    <a16:creationId xmlns:a16="http://schemas.microsoft.com/office/drawing/2014/main" id="{C6F793ED-B7D9-E515-A0B1-6A5A0902E1DC}"/>
                  </a:ext>
                </a:extLst>
              </p:cNvPr>
              <p:cNvSpPr txBox="1">
                <a:spLocks noRot="1" noChangeAspect="1" noMove="1" noResize="1" noEditPoints="1" noAdjustHandles="1" noChangeArrowheads="1" noChangeShapeType="1" noTextEdit="1"/>
              </p:cNvSpPr>
              <p:nvPr/>
            </p:nvSpPr>
            <p:spPr>
              <a:xfrm>
                <a:off x="836697" y="3562296"/>
                <a:ext cx="4039497" cy="307777"/>
              </a:xfrm>
              <a:prstGeom prst="rect">
                <a:avLst/>
              </a:prstGeom>
              <a:blipFill>
                <a:blip r:embed="rId4"/>
                <a:stretch>
                  <a:fillRect l="-2262"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D5B92-FF49-AB0D-D005-83761368A385}"/>
                  </a:ext>
                </a:extLst>
              </p:cNvPr>
              <p:cNvSpPr txBox="1"/>
              <p:nvPr/>
            </p:nvSpPr>
            <p:spPr>
              <a:xfrm>
                <a:off x="835319" y="4907978"/>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ớ</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 0, …, 0</m:t>
                          </m:r>
                        </m:e>
                      </m:d>
                    </m:oMath>
                  </m:oMathPara>
                </a14:m>
                <a:endParaRPr lang="en-US" sz="2000"/>
              </a:p>
            </p:txBody>
          </p:sp>
        </mc:Choice>
        <mc:Fallback xmlns="">
          <p:sp>
            <p:nvSpPr>
              <p:cNvPr id="13" name="TextBox 12">
                <a:extLst>
                  <a:ext uri="{FF2B5EF4-FFF2-40B4-BE49-F238E27FC236}">
                    <a16:creationId xmlns:a16="http://schemas.microsoft.com/office/drawing/2014/main" id="{F0DD5B92-FF49-AB0D-D005-83761368A385}"/>
                  </a:ext>
                </a:extLst>
              </p:cNvPr>
              <p:cNvSpPr txBox="1">
                <a:spLocks noRot="1" noChangeAspect="1" noMove="1" noResize="1" noEditPoints="1" noAdjustHandles="1" noChangeArrowheads="1" noChangeShapeType="1" noTextEdit="1"/>
              </p:cNvSpPr>
              <p:nvPr/>
            </p:nvSpPr>
            <p:spPr>
              <a:xfrm>
                <a:off x="835319" y="4907978"/>
                <a:ext cx="4039497" cy="307777"/>
              </a:xfrm>
              <a:prstGeom prst="rect">
                <a:avLst/>
              </a:prstGeom>
              <a:blipFill>
                <a:blip r:embed="rId5"/>
                <a:stretch>
                  <a:fillRect l="-22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55DD38-B976-7A26-7DFF-2A55E34B89D5}"/>
                  </a:ext>
                </a:extLst>
              </p:cNvPr>
              <p:cNvSpPr txBox="1"/>
              <p:nvPr/>
            </p:nvSpPr>
            <p:spPr>
              <a:xfrm>
                <a:off x="835319" y="4100934"/>
                <a:ext cx="5715069"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m:t>
                      </m:r>
                    </m:oMath>
                  </m:oMathPara>
                </a14:m>
                <a:endParaRPr lang="en-US" sz="2000"/>
              </a:p>
            </p:txBody>
          </p:sp>
        </mc:Choice>
        <mc:Fallback xmlns="">
          <p:sp>
            <p:nvSpPr>
              <p:cNvPr id="17" name="TextBox 16">
                <a:extLst>
                  <a:ext uri="{FF2B5EF4-FFF2-40B4-BE49-F238E27FC236}">
                    <a16:creationId xmlns:a16="http://schemas.microsoft.com/office/drawing/2014/main" id="{5555DD38-B976-7A26-7DFF-2A55E34B89D5}"/>
                  </a:ext>
                </a:extLst>
              </p:cNvPr>
              <p:cNvSpPr txBox="1">
                <a:spLocks noRot="1" noChangeAspect="1" noMove="1" noResize="1" noEditPoints="1" noAdjustHandles="1" noChangeArrowheads="1" noChangeShapeType="1" noTextEdit="1"/>
              </p:cNvSpPr>
              <p:nvPr/>
            </p:nvSpPr>
            <p:spPr>
              <a:xfrm>
                <a:off x="835319" y="4100934"/>
                <a:ext cx="5715069" cy="576183"/>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F90C3F3B-08D2-544A-AB11-82DCFB672CD7}"/>
              </a:ext>
            </a:extLst>
          </p:cNvPr>
          <p:cNvSpPr txBox="1"/>
          <p:nvPr/>
        </p:nvSpPr>
        <p:spPr>
          <a:xfrm>
            <a:off x="6550388" y="2930761"/>
            <a:ext cx="4877572" cy="461665"/>
          </a:xfrm>
          <a:prstGeom prst="rect">
            <a:avLst/>
          </a:prstGeom>
          <a:noFill/>
        </p:spPr>
        <p:txBody>
          <a:bodyPr wrap="square">
            <a:spAutoFit/>
          </a:bodyPr>
          <a:lstStyle/>
          <a:p>
            <a:r>
              <a:rPr lang="en-US" sz="2400" b="1">
                <a:solidFill>
                  <a:schemeClr val="tx1">
                    <a:lumMod val="75000"/>
                    <a:lumOff val="25000"/>
                  </a:schemeClr>
                </a:solidFill>
                <a:latin typeface="+mn-lt"/>
              </a:rPr>
              <a:t>Bộ lọc thông cao với N =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B18C7C-9C8F-8DB2-50AC-F897B965C73A}"/>
                  </a:ext>
                </a:extLst>
              </p:cNvPr>
              <p:cNvSpPr txBox="1"/>
              <p:nvPr/>
            </p:nvSpPr>
            <p:spPr>
              <a:xfrm>
                <a:off x="7500824" y="349104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24" name="TextBox 23">
                <a:extLst>
                  <a:ext uri="{FF2B5EF4-FFF2-40B4-BE49-F238E27FC236}">
                    <a16:creationId xmlns:a16="http://schemas.microsoft.com/office/drawing/2014/main" id="{59B18C7C-9C8F-8DB2-50AC-F897B965C73A}"/>
                  </a:ext>
                </a:extLst>
              </p:cNvPr>
              <p:cNvSpPr txBox="1">
                <a:spLocks noRot="1" noChangeAspect="1" noMove="1" noResize="1" noEditPoints="1" noAdjustHandles="1" noChangeArrowheads="1" noChangeShapeType="1" noTextEdit="1"/>
              </p:cNvSpPr>
              <p:nvPr/>
            </p:nvSpPr>
            <p:spPr>
              <a:xfrm>
                <a:off x="7500824" y="3491042"/>
                <a:ext cx="2373692" cy="57618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492958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6FEEB495-9A4B-F814-1ADC-5B1C43981C55}"/>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78E3577A-B9C7-967A-FAF2-3F2919587C58}"/>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2FC07E9B-2BB7-A3F2-A736-9B06374AEBAC}"/>
              </a:ext>
            </a:extLst>
          </p:cNvPr>
          <p:cNvSpPr txBox="1"/>
          <p:nvPr/>
        </p:nvSpPr>
        <p:spPr>
          <a:xfrm>
            <a:off x="365760" y="897647"/>
            <a:ext cx="9128760" cy="461665"/>
          </a:xfrm>
          <a:prstGeom prst="rect">
            <a:avLst/>
          </a:prstGeom>
          <a:noFill/>
        </p:spPr>
        <p:txBody>
          <a:bodyPr wrap="square">
            <a:spAutoFit/>
          </a:bodyPr>
          <a:lstStyle/>
          <a:p>
            <a:r>
              <a:rPr lang="en-US" sz="2400" b="1">
                <a:solidFill>
                  <a:schemeClr val="tx1">
                    <a:lumMod val="75000"/>
                    <a:lumOff val="25000"/>
                  </a:schemeClr>
                </a:solidFill>
                <a:latin typeface="+mn-lt"/>
              </a:rPr>
              <a:t>Đáp ứng tần số của bộ lọc được sử dụng trong luận văn</a:t>
            </a:r>
          </a:p>
        </p:txBody>
      </p:sp>
      <p:sp>
        <p:nvSpPr>
          <p:cNvPr id="5" name="TextBox 4">
            <a:extLst>
              <a:ext uri="{FF2B5EF4-FFF2-40B4-BE49-F238E27FC236}">
                <a16:creationId xmlns:a16="http://schemas.microsoft.com/office/drawing/2014/main" id="{9970E10A-7C11-F69A-F12B-19FF571C319D}"/>
              </a:ext>
            </a:extLst>
          </p:cNvPr>
          <p:cNvSpPr txBox="1"/>
          <p:nvPr/>
        </p:nvSpPr>
        <p:spPr>
          <a:xfrm>
            <a:off x="1869727" y="5149724"/>
            <a:ext cx="3755019" cy="1169551"/>
          </a:xfrm>
          <a:prstGeom prst="rect">
            <a:avLst/>
          </a:prstGeom>
          <a:noFill/>
        </p:spPr>
        <p:txBody>
          <a:bodyPr wrap="square">
            <a:spAutoFit/>
          </a:bodyPr>
          <a:lstStyle/>
          <a:p>
            <a:r>
              <a:rPr lang="en-US" i="1"/>
              <a:t>% mathlab code.</a:t>
            </a:r>
          </a:p>
          <a:p>
            <a:r>
              <a:rPr lang="en-US" i="1"/>
              <a:t>h = [0.5, -0.5];  % hệ số bộ lọc</a:t>
            </a:r>
          </a:p>
          <a:p>
            <a:r>
              <a:rPr lang="en-US" i="1"/>
              <a:t>a = 1;           % đây là FIR, nên a = 1</a:t>
            </a:r>
          </a:p>
          <a:p>
            <a:r>
              <a:rPr lang="en-US" i="1"/>
              <a:t>freqz(h, a, 224); % vẽ đáp ứng tần số</a:t>
            </a:r>
          </a:p>
          <a:p>
            <a:r>
              <a:rPr lang="en-US" i="1"/>
              <a:t>title('Đáp ứng tần số của bộ lọc [1/2, -1/2]')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AE4000-438E-0B12-8FDC-283F6C2D814F}"/>
                  </a:ext>
                </a:extLst>
              </p:cNvPr>
              <p:cNvSpPr txBox="1"/>
              <p:nvPr/>
            </p:nvSpPr>
            <p:spPr>
              <a:xfrm>
                <a:off x="536144" y="135931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7" name="TextBox 6">
                <a:extLst>
                  <a:ext uri="{FF2B5EF4-FFF2-40B4-BE49-F238E27FC236}">
                    <a16:creationId xmlns:a16="http://schemas.microsoft.com/office/drawing/2014/main" id="{31AE4000-438E-0B12-8FDC-283F6C2D814F}"/>
                  </a:ext>
                </a:extLst>
              </p:cNvPr>
              <p:cNvSpPr txBox="1">
                <a:spLocks noRot="1" noChangeAspect="1" noMove="1" noResize="1" noEditPoints="1" noAdjustHandles="1" noChangeArrowheads="1" noChangeShapeType="1" noTextEdit="1"/>
              </p:cNvSpPr>
              <p:nvPr/>
            </p:nvSpPr>
            <p:spPr>
              <a:xfrm>
                <a:off x="536144" y="1359312"/>
                <a:ext cx="2373692" cy="576183"/>
              </a:xfrm>
              <a:prstGeom prst="rect">
                <a:avLst/>
              </a:prstGeom>
              <a:blipFill>
                <a:blip r:embed="rId3"/>
                <a:stretch>
                  <a:fillRect/>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C09FE819-8426-FCDB-3247-FDD6A29A15C5}"/>
              </a:ext>
            </a:extLst>
          </p:cNvPr>
          <p:cNvPicPr>
            <a:picLocks noChangeAspect="1"/>
          </p:cNvPicPr>
          <p:nvPr/>
        </p:nvPicPr>
        <p:blipFill>
          <a:blip r:embed="rId4"/>
          <a:stretch>
            <a:fillRect/>
          </a:stretch>
        </p:blipFill>
        <p:spPr>
          <a:xfrm>
            <a:off x="1971707" y="2282946"/>
            <a:ext cx="8561254" cy="2292108"/>
          </a:xfrm>
          <a:prstGeom prst="rect">
            <a:avLst/>
          </a:prstGeom>
        </p:spPr>
      </p:pic>
    </p:spTree>
    <p:extLst>
      <p:ext uri="{BB962C8B-B14F-4D97-AF65-F5344CB8AC3E}">
        <p14:creationId xmlns:p14="http://schemas.microsoft.com/office/powerpoint/2010/main" val="31363454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txBox="1"/>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latin typeface="Play" panose="020B0604020202020204" charset="0"/>
              </a:rPr>
              <a:t>Nội dung</a:t>
            </a:r>
            <a:endParaRPr>
              <a:latin typeface="Play" panose="020B0604020202020204" charset="0"/>
            </a:endParaRPr>
          </a:p>
        </p:txBody>
      </p:sp>
      <p:sp>
        <p:nvSpPr>
          <p:cNvPr id="107" name="Google Shape;107;p2"/>
          <p:cNvSpPr txBox="1"/>
          <p:nvPr/>
        </p:nvSpPr>
        <p:spPr>
          <a:xfrm>
            <a:off x="2580933" y="1889754"/>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Giới thiệu</a:t>
            </a:r>
            <a:endParaRPr>
              <a:solidFill>
                <a:schemeClr val="tx1"/>
              </a:solidFill>
              <a:latin typeface="+mn-lt"/>
            </a:endParaRPr>
          </a:p>
        </p:txBody>
      </p:sp>
      <p:sp>
        <p:nvSpPr>
          <p:cNvPr id="108" name="Google Shape;108;p2"/>
          <p:cNvSpPr/>
          <p:nvPr/>
        </p:nvSpPr>
        <p:spPr>
          <a:xfrm>
            <a:off x="2580933" y="1991421"/>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1</a:t>
            </a:r>
            <a:endParaRPr>
              <a:latin typeface="Play" panose="020B0604020202020204" charset="0"/>
            </a:endParaRPr>
          </a:p>
        </p:txBody>
      </p:sp>
      <p:sp>
        <p:nvSpPr>
          <p:cNvPr id="109" name="Google Shape;109;p2"/>
          <p:cNvSpPr/>
          <p:nvPr/>
        </p:nvSpPr>
        <p:spPr>
          <a:xfrm>
            <a:off x="2580933" y="2592668"/>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2</a:t>
            </a:r>
            <a:endParaRPr>
              <a:latin typeface="Play" panose="020B0604020202020204" charset="0"/>
            </a:endParaRPr>
          </a:p>
        </p:txBody>
      </p:sp>
      <p:sp>
        <p:nvSpPr>
          <p:cNvPr id="110" name="Google Shape;110;p2"/>
          <p:cNvSpPr txBox="1"/>
          <p:nvPr/>
        </p:nvSpPr>
        <p:spPr>
          <a:xfrm>
            <a:off x="2580933" y="2492502"/>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Công trình liên quan</a:t>
            </a:r>
            <a:endParaRPr>
              <a:solidFill>
                <a:schemeClr val="tx1"/>
              </a:solidFill>
              <a:latin typeface="+mn-lt"/>
            </a:endParaRPr>
          </a:p>
        </p:txBody>
      </p:sp>
      <p:grpSp>
        <p:nvGrpSpPr>
          <p:cNvPr id="111" name="Google Shape;111;p2"/>
          <p:cNvGrpSpPr/>
          <p:nvPr/>
        </p:nvGrpSpPr>
        <p:grpSpPr>
          <a:xfrm>
            <a:off x="2580933" y="3095110"/>
            <a:ext cx="8744400" cy="523200"/>
            <a:chOff x="264453" y="2515990"/>
            <a:chExt cx="8744400" cy="523200"/>
          </a:xfrm>
        </p:grpSpPr>
        <p:sp>
          <p:nvSpPr>
            <p:cNvPr id="112" name="Google Shape;112;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3</a:t>
              </a:r>
              <a:endParaRPr>
                <a:latin typeface="+mn-lt"/>
              </a:endParaRPr>
            </a:p>
          </p:txBody>
        </p:sp>
        <p:sp>
          <p:nvSpPr>
            <p:cNvPr id="113" name="Google Shape;113;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latin typeface="+mn-lt"/>
                </a:rPr>
                <a:t>Phương pháp đề xuất</a:t>
              </a:r>
              <a:endParaRPr>
                <a:latin typeface="+mn-lt"/>
              </a:endParaRPr>
            </a:p>
          </p:txBody>
        </p:sp>
      </p:grpSp>
      <p:grpSp>
        <p:nvGrpSpPr>
          <p:cNvPr id="114" name="Google Shape;114;p2"/>
          <p:cNvGrpSpPr/>
          <p:nvPr/>
        </p:nvGrpSpPr>
        <p:grpSpPr>
          <a:xfrm>
            <a:off x="2580933" y="3717135"/>
            <a:ext cx="8744400" cy="523200"/>
            <a:chOff x="264453" y="2515990"/>
            <a:chExt cx="8744400" cy="523200"/>
          </a:xfrm>
        </p:grpSpPr>
        <p:sp>
          <p:nvSpPr>
            <p:cNvPr id="115" name="Google Shape;115;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None/>
              </a:pPr>
              <a:r>
                <a:rPr lang="en-US" sz="2800">
                  <a:solidFill>
                    <a:schemeClr val="tx1"/>
                  </a:solidFill>
                  <a:latin typeface="+mn-lt"/>
                </a:rPr>
                <a:t>Thực nghiệm &amp; Kết quả</a:t>
              </a:r>
              <a:endParaRPr sz="2800">
                <a:solidFill>
                  <a:schemeClr val="tx1"/>
                </a:solidFill>
                <a:latin typeface="+mn-lt"/>
              </a:endParaRPr>
            </a:p>
          </p:txBody>
        </p:sp>
        <p:sp>
          <p:nvSpPr>
            <p:cNvPr id="116" name="Google Shape;116;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4</a:t>
              </a:r>
              <a:endParaRPr>
                <a:latin typeface="+mn-lt"/>
              </a:endParaRPr>
            </a:p>
          </p:txBody>
        </p:sp>
      </p:grpSp>
      <p:grpSp>
        <p:nvGrpSpPr>
          <p:cNvPr id="117" name="Google Shape;117;p2"/>
          <p:cNvGrpSpPr/>
          <p:nvPr/>
        </p:nvGrpSpPr>
        <p:grpSpPr>
          <a:xfrm>
            <a:off x="2580933" y="4339160"/>
            <a:ext cx="8744400" cy="523200"/>
            <a:chOff x="264453" y="2515990"/>
            <a:chExt cx="8744400" cy="523200"/>
          </a:xfrm>
        </p:grpSpPr>
        <p:sp>
          <p:nvSpPr>
            <p:cNvPr id="118" name="Google Shape;118;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Kết luận</a:t>
              </a:r>
              <a:endParaRPr>
                <a:solidFill>
                  <a:schemeClr val="tx1"/>
                </a:solidFill>
                <a:latin typeface="+mn-lt"/>
              </a:endParaRPr>
            </a:p>
          </p:txBody>
        </p:sp>
        <p:sp>
          <p:nvSpPr>
            <p:cNvPr id="119" name="Google Shape;119;p2"/>
            <p:cNvSpPr/>
            <p:nvPr/>
          </p:nvSpPr>
          <p:spPr>
            <a:xfrm>
              <a:off x="264453" y="2614795"/>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FFFFFF"/>
                  </a:solidFill>
                  <a:latin typeface="+mn-lt"/>
                  <a:ea typeface="Calibri"/>
                  <a:cs typeface="Calibri"/>
                  <a:sym typeface="Calibri"/>
                </a:rPr>
                <a:t>5</a:t>
              </a:r>
              <a:endParaRPr>
                <a:latin typeface="+mn-lt"/>
              </a:endParaRPr>
            </a:p>
          </p:txBody>
        </p:sp>
      </p:gr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1ae00017cb_1_54"/>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4. Thực nghiệm &amp; kết quả</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1ae00017cb_1_46"/>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Tập dữ liệu ForenSynths </a:t>
            </a:r>
            <a:endParaRPr lang="en-US" sz="4000" b="1" i="0" u="none" strike="noStrike" cap="none">
              <a:solidFill>
                <a:schemeClr val="lt1"/>
              </a:solidFill>
              <a:latin typeface="Play" panose="020B0604020202020204" charset="0"/>
            </a:endParaRPr>
          </a:p>
        </p:txBody>
      </p:sp>
      <p:pic>
        <p:nvPicPr>
          <p:cNvPr id="3" name="Picture 2" descr="A collage of a cat and a dining room&#10;&#10;AI-generated content may be incorrect.">
            <a:extLst>
              <a:ext uri="{FF2B5EF4-FFF2-40B4-BE49-F238E27FC236}">
                <a16:creationId xmlns:a16="http://schemas.microsoft.com/office/drawing/2014/main" id="{A3CDAF8C-7EBC-9DE8-BC23-0E52AA6995A3}"/>
              </a:ext>
            </a:extLst>
          </p:cNvPr>
          <p:cNvPicPr>
            <a:picLocks noChangeAspect="1"/>
          </p:cNvPicPr>
          <p:nvPr/>
        </p:nvPicPr>
        <p:blipFill>
          <a:blip r:embed="rId3"/>
          <a:stretch>
            <a:fillRect/>
          </a:stretch>
        </p:blipFill>
        <p:spPr>
          <a:xfrm>
            <a:off x="489584" y="1473490"/>
            <a:ext cx="5230496" cy="2591001"/>
          </a:xfrm>
          <a:prstGeom prst="rect">
            <a:avLst/>
          </a:prstGeom>
        </p:spPr>
      </p:pic>
      <p:sp>
        <p:nvSpPr>
          <p:cNvPr id="4" name="TextBox 3">
            <a:extLst>
              <a:ext uri="{FF2B5EF4-FFF2-40B4-BE49-F238E27FC236}">
                <a16:creationId xmlns:a16="http://schemas.microsoft.com/office/drawing/2014/main" id="{BB3227FD-CD5B-7500-5E48-DB7EAD497980}"/>
              </a:ext>
            </a:extLst>
          </p:cNvPr>
          <p:cNvSpPr txBox="1"/>
          <p:nvPr/>
        </p:nvSpPr>
        <p:spPr>
          <a:xfrm>
            <a:off x="489584" y="4272902"/>
            <a:ext cx="5230496" cy="830997"/>
          </a:xfrm>
          <a:prstGeom prst="rect">
            <a:avLst/>
          </a:prstGeom>
          <a:noFill/>
        </p:spPr>
        <p:txBody>
          <a:bodyPr wrap="square">
            <a:spAutoFit/>
          </a:bodyPr>
          <a:lstStyle/>
          <a:p>
            <a:r>
              <a:rPr lang="en-US" sz="1600">
                <a:solidFill>
                  <a:schemeClr val="tx1">
                    <a:lumMod val="75000"/>
                    <a:lumOff val="25000"/>
                  </a:schemeClr>
                </a:solidFill>
                <a:latin typeface="+mn-lt"/>
              </a:rPr>
              <a:t>[</a:t>
            </a:r>
            <a:r>
              <a:rPr lang="en-US" sz="1600" i="1">
                <a:solidFill>
                  <a:schemeClr val="tx1">
                    <a:lumMod val="75000"/>
                    <a:lumOff val="25000"/>
                  </a:schemeClr>
                </a:solidFill>
                <a:latin typeface="+mn-lt"/>
              </a:rPr>
              <a:t>Car, Cat, Chair, Horse]</a:t>
            </a:r>
            <a:endParaRPr lang="en-US" sz="1600">
              <a:solidFill>
                <a:schemeClr val="tx1">
                  <a:lumMod val="75000"/>
                  <a:lumOff val="25000"/>
                </a:schemeClr>
              </a:solidFill>
              <a:latin typeface="+mn-lt"/>
            </a:endParaRPr>
          </a:p>
          <a:p>
            <a:r>
              <a:rPr lang="en-US" sz="1600">
                <a:solidFill>
                  <a:schemeClr val="tx1">
                    <a:lumMod val="75000"/>
                    <a:lumOff val="25000"/>
                  </a:schemeClr>
                </a:solidFill>
                <a:latin typeface="+mn-lt"/>
              </a:rPr>
              <a:t>Bốn lớp đối tượng sinh bằng mô hình Progan được sử dụng cho quá trình huấn luyện</a:t>
            </a:r>
          </a:p>
        </p:txBody>
      </p:sp>
      <p:sp>
        <p:nvSpPr>
          <p:cNvPr id="6" name="TextBox 5">
            <a:extLst>
              <a:ext uri="{FF2B5EF4-FFF2-40B4-BE49-F238E27FC236}">
                <a16:creationId xmlns:a16="http://schemas.microsoft.com/office/drawing/2014/main" id="{F6541617-DA46-5B02-B10E-03FEA32FB146}"/>
              </a:ext>
            </a:extLst>
          </p:cNvPr>
          <p:cNvSpPr txBox="1"/>
          <p:nvPr/>
        </p:nvSpPr>
        <p:spPr>
          <a:xfrm>
            <a:off x="5923280" y="1473490"/>
            <a:ext cx="5943600" cy="338554"/>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latin typeface="+mn-lt"/>
              </a:rPr>
              <a:t>Các hình ảnh thật được trích từ bộ dữ liệu LSUN</a:t>
            </a:r>
          </a:p>
        </p:txBody>
      </p:sp>
      <p:sp>
        <p:nvSpPr>
          <p:cNvPr id="8" name="TextBox 7">
            <a:extLst>
              <a:ext uri="{FF2B5EF4-FFF2-40B4-BE49-F238E27FC236}">
                <a16:creationId xmlns:a16="http://schemas.microsoft.com/office/drawing/2014/main" id="{58D20E89-E3D0-0AAF-28F1-3F7677D51D1A}"/>
              </a:ext>
            </a:extLst>
          </p:cNvPr>
          <p:cNvSpPr txBox="1"/>
          <p:nvPr/>
        </p:nvSpPr>
        <p:spPr>
          <a:xfrm>
            <a:off x="5923280" y="3058126"/>
            <a:ext cx="5943600" cy="33855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tx1">
                    <a:lumMod val="75000"/>
                    <a:lumOff val="25000"/>
                  </a:schemeClr>
                </a:solidFill>
                <a:latin typeface="+mn-lt"/>
              </a:rPr>
              <a:t>Ảnh </a:t>
            </a:r>
            <a:r>
              <a:rPr lang="en-US" sz="1600">
                <a:solidFill>
                  <a:schemeClr val="tx1">
                    <a:lumMod val="75000"/>
                    <a:lumOff val="25000"/>
                  </a:schemeClr>
                </a:solidFill>
                <a:latin typeface="+mn-lt"/>
              </a:rPr>
              <a:t>tạo </a:t>
            </a:r>
            <a:r>
              <a:rPr lang="vi-VN" sz="1600">
                <a:solidFill>
                  <a:schemeClr val="tx1">
                    <a:lumMod val="75000"/>
                    <a:lumOff val="25000"/>
                  </a:schemeClr>
                </a:solidFill>
                <a:latin typeface="+mn-lt"/>
              </a:rPr>
              <a:t>sinh</a:t>
            </a:r>
            <a:r>
              <a:rPr lang="en-US" sz="1600">
                <a:solidFill>
                  <a:schemeClr val="tx1">
                    <a:lumMod val="75000"/>
                    <a:lumOff val="25000"/>
                  </a:schemeClr>
                </a:solidFill>
                <a:latin typeface="+mn-lt"/>
              </a:rPr>
              <a:t> sẽ</a:t>
            </a:r>
            <a:r>
              <a:rPr lang="vi-VN" sz="1600">
                <a:solidFill>
                  <a:schemeClr val="tx1">
                    <a:lumMod val="75000"/>
                    <a:lumOff val="25000"/>
                  </a:schemeClr>
                </a:solidFill>
                <a:latin typeface="+mn-lt"/>
              </a:rPr>
              <a:t> không áp dụng xử lý hậu kỳ bổ sung</a:t>
            </a:r>
            <a:endParaRPr lang="en-US" sz="1600">
              <a:solidFill>
                <a:schemeClr val="tx1">
                  <a:lumMod val="75000"/>
                  <a:lumOff val="25000"/>
                </a:schemeClr>
              </a:solidFill>
              <a:latin typeface="+mn-lt"/>
            </a:endParaRPr>
          </a:p>
        </p:txBody>
      </p:sp>
      <p:sp>
        <p:nvSpPr>
          <p:cNvPr id="10" name="TextBox 9">
            <a:extLst>
              <a:ext uri="{FF2B5EF4-FFF2-40B4-BE49-F238E27FC236}">
                <a16:creationId xmlns:a16="http://schemas.microsoft.com/office/drawing/2014/main" id="{4BD7C554-F9D0-FEEB-203C-E2846A344B5F}"/>
              </a:ext>
            </a:extLst>
          </p:cNvPr>
          <p:cNvSpPr txBox="1"/>
          <p:nvPr/>
        </p:nvSpPr>
        <p:spPr>
          <a:xfrm>
            <a:off x="5923280" y="371760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thật được tiền xử lý theo quy trình được chỉ định bởi từng mô hình</a:t>
            </a:r>
          </a:p>
        </p:txBody>
      </p:sp>
      <p:sp>
        <p:nvSpPr>
          <p:cNvPr id="12" name="TextBox 11">
            <a:extLst>
              <a:ext uri="{FF2B5EF4-FFF2-40B4-BE49-F238E27FC236}">
                <a16:creationId xmlns:a16="http://schemas.microsoft.com/office/drawing/2014/main" id="{80F9806C-CB47-F833-16AA-87023743E767}"/>
              </a:ext>
            </a:extLst>
          </p:cNvPr>
          <p:cNvSpPr txBox="1"/>
          <p:nvPr/>
        </p:nvSpPr>
        <p:spPr>
          <a:xfrm>
            <a:off x="5923280" y="424082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được cắt ngẫu nhiên theo kích thước 224x224 khi huấn luyện</a:t>
            </a:r>
          </a:p>
        </p:txBody>
      </p:sp>
      <p:sp>
        <p:nvSpPr>
          <p:cNvPr id="15" name="TextBox 14">
            <a:extLst>
              <a:ext uri="{FF2B5EF4-FFF2-40B4-BE49-F238E27FC236}">
                <a16:creationId xmlns:a16="http://schemas.microsoft.com/office/drawing/2014/main" id="{2CF14648-F931-0AE6-2F9B-E7D5CE0EF487}"/>
              </a:ext>
            </a:extLst>
          </p:cNvPr>
          <p:cNvSpPr txBox="1"/>
          <p:nvPr/>
        </p:nvSpPr>
        <p:spPr>
          <a:xfrm>
            <a:off x="5923280" y="2029803"/>
            <a:ext cx="5943600" cy="830997"/>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Các ảnh tạo sinh được sưu tập từ nhiều mô hình GAN khác nhau (CycleGAN, StarGAN, ProGAN LSUN, GauGAN COCO, IMLE, DeepFake, StyleGAN, SAN, SITD)</a:t>
            </a: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623733f8c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Đánh giá mô hình cơ sở</a:t>
            </a:r>
            <a:endParaRPr sz="4000" b="1" i="0" u="none" strike="noStrike" cap="none">
              <a:solidFill>
                <a:schemeClr val="lt1"/>
              </a:solidFill>
              <a:latin typeface="Play" panose="020B0604020202020204" charset="0"/>
            </a:endParaRPr>
          </a:p>
        </p:txBody>
      </p:sp>
      <p:sp>
        <p:nvSpPr>
          <p:cNvPr id="2" name="TextBox 1">
            <a:extLst>
              <a:ext uri="{FF2B5EF4-FFF2-40B4-BE49-F238E27FC236}">
                <a16:creationId xmlns:a16="http://schemas.microsoft.com/office/drawing/2014/main" id="{E7E6A27E-1C9F-75BC-8301-6B006E669A2C}"/>
              </a:ext>
            </a:extLst>
          </p:cNvPr>
          <p:cNvSpPr txBox="1"/>
          <p:nvPr/>
        </p:nvSpPr>
        <p:spPr>
          <a:xfrm>
            <a:off x="0" y="1077143"/>
            <a:ext cx="12191999" cy="492443"/>
          </a:xfrm>
          <a:prstGeom prst="rect">
            <a:avLst/>
          </a:prstGeom>
          <a:noFill/>
        </p:spPr>
        <p:txBody>
          <a:bodyPr wrap="square">
            <a:spAutoFit/>
          </a:bodyPr>
          <a:lstStyle/>
          <a:p>
            <a:pPr algn="ctr"/>
            <a:r>
              <a:rPr lang="en-US" sz="2600">
                <a:solidFill>
                  <a:schemeClr val="tx1">
                    <a:lumMod val="85000"/>
                    <a:lumOff val="15000"/>
                  </a:schemeClr>
                </a:solidFill>
              </a:rPr>
              <a:t>Độ chính xác của các phương pháp, trên tập dữ liệu </a:t>
            </a:r>
            <a:r>
              <a:rPr lang="en-US" sz="2600" b="1">
                <a:solidFill>
                  <a:schemeClr val="tx1">
                    <a:lumMod val="85000"/>
                    <a:lumOff val="15000"/>
                  </a:schemeClr>
                </a:solidFill>
              </a:rPr>
              <a:t>Universal Fake Detection</a:t>
            </a:r>
          </a:p>
        </p:txBody>
      </p:sp>
      <p:pic>
        <p:nvPicPr>
          <p:cNvPr id="5" name="Picture 4">
            <a:extLst>
              <a:ext uri="{FF2B5EF4-FFF2-40B4-BE49-F238E27FC236}">
                <a16:creationId xmlns:a16="http://schemas.microsoft.com/office/drawing/2014/main" id="{5FD6BD4E-177B-5E85-CBD9-AFB6803AB46E}"/>
              </a:ext>
            </a:extLst>
          </p:cNvPr>
          <p:cNvPicPr>
            <a:picLocks noChangeAspect="1"/>
          </p:cNvPicPr>
          <p:nvPr/>
        </p:nvPicPr>
        <p:blipFill>
          <a:blip r:embed="rId3"/>
          <a:stretch>
            <a:fillRect/>
          </a:stretch>
        </p:blipFill>
        <p:spPr>
          <a:xfrm>
            <a:off x="200416" y="2071891"/>
            <a:ext cx="11677267" cy="2688000"/>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09272C86-109E-3E74-42EE-C811684491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3E2BE0-2ABF-7C3F-E34B-3B4030658727}"/>
              </a:ext>
            </a:extLst>
          </p:cNvPr>
          <p:cNvSpPr txBox="1"/>
          <p:nvPr/>
        </p:nvSpPr>
        <p:spPr>
          <a:xfrm>
            <a:off x="0" y="1077143"/>
            <a:ext cx="12192000" cy="492443"/>
          </a:xfrm>
          <a:prstGeom prst="rect">
            <a:avLst/>
          </a:prstGeom>
          <a:noFill/>
        </p:spPr>
        <p:txBody>
          <a:bodyPr wrap="square">
            <a:spAutoFit/>
          </a:bodyPr>
          <a:lstStyle/>
          <a:p>
            <a:pPr algn="ctr"/>
            <a:r>
              <a:rPr lang="en-US" sz="2600">
                <a:solidFill>
                  <a:schemeClr val="tx1">
                    <a:lumMod val="75000"/>
                    <a:lumOff val="25000"/>
                  </a:schemeClr>
                </a:solidFill>
              </a:rPr>
              <a:t>Kết quả đánh giá trên tập </a:t>
            </a:r>
            <a:r>
              <a:rPr lang="en-US" sz="2600" b="1">
                <a:solidFill>
                  <a:schemeClr val="tx1">
                    <a:lumMod val="75000"/>
                    <a:lumOff val="25000"/>
                  </a:schemeClr>
                </a:solidFill>
              </a:rPr>
              <a:t>DiffusionForensics</a:t>
            </a:r>
          </a:p>
        </p:txBody>
      </p:sp>
      <p:pic>
        <p:nvPicPr>
          <p:cNvPr id="5" name="Picture 4">
            <a:extLst>
              <a:ext uri="{FF2B5EF4-FFF2-40B4-BE49-F238E27FC236}">
                <a16:creationId xmlns:a16="http://schemas.microsoft.com/office/drawing/2014/main" id="{45B4D15F-AFF6-3FD1-C6DA-4C27437BA90A}"/>
              </a:ext>
            </a:extLst>
          </p:cNvPr>
          <p:cNvPicPr>
            <a:picLocks noChangeAspect="1"/>
          </p:cNvPicPr>
          <p:nvPr/>
        </p:nvPicPr>
        <p:blipFill>
          <a:blip r:embed="rId3"/>
          <a:stretch>
            <a:fillRect/>
          </a:stretch>
        </p:blipFill>
        <p:spPr>
          <a:xfrm>
            <a:off x="163247" y="2083428"/>
            <a:ext cx="11728381" cy="2731639"/>
          </a:xfrm>
          <a:prstGeom prst="rect">
            <a:avLst/>
          </a:prstGeom>
        </p:spPr>
      </p:pic>
      <p:sp>
        <p:nvSpPr>
          <p:cNvPr id="2" name="Google Shape;334;g31a381ed9b4_0_1">
            <a:extLst>
              <a:ext uri="{FF2B5EF4-FFF2-40B4-BE49-F238E27FC236}">
                <a16:creationId xmlns:a16="http://schemas.microsoft.com/office/drawing/2014/main" id="{CD9A1F75-82F3-DA4B-E0C6-615CAADE8D1B}"/>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spTree>
    <p:extLst>
      <p:ext uri="{BB962C8B-B14F-4D97-AF65-F5344CB8AC3E}">
        <p14:creationId xmlns:p14="http://schemas.microsoft.com/office/powerpoint/2010/main" val="232226489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1a381ed9b4_0_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pic>
        <p:nvPicPr>
          <p:cNvPr id="3" name="Picture 2">
            <a:extLst>
              <a:ext uri="{FF2B5EF4-FFF2-40B4-BE49-F238E27FC236}">
                <a16:creationId xmlns:a16="http://schemas.microsoft.com/office/drawing/2014/main" id="{7FA0E195-8943-0D84-393A-830B6A132EC1}"/>
              </a:ext>
            </a:extLst>
          </p:cNvPr>
          <p:cNvPicPr>
            <a:picLocks noChangeAspect="1"/>
          </p:cNvPicPr>
          <p:nvPr/>
        </p:nvPicPr>
        <p:blipFill>
          <a:blip r:embed="rId3"/>
          <a:stretch>
            <a:fillRect/>
          </a:stretch>
        </p:blipFill>
        <p:spPr>
          <a:xfrm>
            <a:off x="207911" y="2083429"/>
            <a:ext cx="11705425" cy="2407548"/>
          </a:xfrm>
          <a:prstGeom prst="rect">
            <a:avLst/>
          </a:prstGeom>
        </p:spPr>
      </p:pic>
      <p:sp>
        <p:nvSpPr>
          <p:cNvPr id="7" name="TextBox 6">
            <a:extLst>
              <a:ext uri="{FF2B5EF4-FFF2-40B4-BE49-F238E27FC236}">
                <a16:creationId xmlns:a16="http://schemas.microsoft.com/office/drawing/2014/main" id="{AC53043B-5989-DDD1-96B8-110208C6ECD0}"/>
              </a:ext>
            </a:extLst>
          </p:cNvPr>
          <p:cNvSpPr txBox="1"/>
          <p:nvPr/>
        </p:nvSpPr>
        <p:spPr>
          <a:xfrm>
            <a:off x="2264101" y="1077143"/>
            <a:ext cx="7457184" cy="492443"/>
          </a:xfrm>
          <a:prstGeom prst="rect">
            <a:avLst/>
          </a:prstGeom>
          <a:noFill/>
        </p:spPr>
        <p:txBody>
          <a:bodyPr wrap="square">
            <a:spAutoFit/>
          </a:bodyPr>
          <a:lstStyle/>
          <a:p>
            <a:r>
              <a:rPr lang="en-US" sz="2600">
                <a:solidFill>
                  <a:schemeClr val="tx1">
                    <a:lumMod val="75000"/>
                    <a:lumOff val="25000"/>
                  </a:schemeClr>
                </a:solidFill>
                <a:latin typeface="+mn-lt"/>
              </a:rPr>
              <a:t>Kết quả đánh giá trên tập </a:t>
            </a:r>
            <a:r>
              <a:rPr lang="en-US" sz="2600" b="1">
                <a:solidFill>
                  <a:schemeClr val="tx1">
                    <a:lumMod val="75000"/>
                    <a:lumOff val="25000"/>
                  </a:schemeClr>
                </a:solidFill>
                <a:latin typeface="+mn-lt"/>
              </a:rPr>
              <a:t>Self-Synthesis 9-GAN</a:t>
            </a:r>
            <a:endParaRPr lang="en-US" sz="2600">
              <a:solidFill>
                <a:schemeClr val="tx1">
                  <a:lumMod val="75000"/>
                  <a:lumOff val="25000"/>
                </a:schemeClr>
              </a:solidFill>
              <a:latin typeface="+mn-lt"/>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AA85DB7D-7B58-98A4-D660-D8F828C67C70}"/>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F9438386-D850-400D-7110-B5AEC92C9A5F}"/>
              </a:ext>
            </a:extLst>
          </p:cNvPr>
          <p:cNvSpPr txBox="1"/>
          <p:nvPr/>
        </p:nvSpPr>
        <p:spPr>
          <a:xfrm>
            <a:off x="0" y="3584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Đánh giá hiệu suất mô hình cơ sở</a:t>
            </a:r>
            <a:endParaRPr sz="4000" b="1" i="0" u="none" strike="noStrike" cap="none">
              <a:solidFill>
                <a:schemeClr val="lt1"/>
              </a:solidFill>
              <a:latin typeface="+mj-lt"/>
            </a:endParaRPr>
          </a:p>
        </p:txBody>
      </p:sp>
      <p:pic>
        <p:nvPicPr>
          <p:cNvPr id="3" name="Picture 2" descr="A diagram of a diagram&#10;&#10;AI-generated content may be incorrect.">
            <a:extLst>
              <a:ext uri="{FF2B5EF4-FFF2-40B4-BE49-F238E27FC236}">
                <a16:creationId xmlns:a16="http://schemas.microsoft.com/office/drawing/2014/main" id="{B7781761-27CF-E364-16A9-244C7E91D42D}"/>
              </a:ext>
            </a:extLst>
          </p:cNvPr>
          <p:cNvPicPr>
            <a:picLocks noChangeAspect="1"/>
          </p:cNvPicPr>
          <p:nvPr/>
        </p:nvPicPr>
        <p:blipFill>
          <a:blip r:embed="rId3"/>
          <a:stretch>
            <a:fillRect/>
          </a:stretch>
        </p:blipFill>
        <p:spPr>
          <a:xfrm>
            <a:off x="1114400" y="1047355"/>
            <a:ext cx="4713764" cy="3341204"/>
          </a:xfrm>
          <a:prstGeom prst="rect">
            <a:avLst/>
          </a:prstGeom>
        </p:spPr>
      </p:pic>
      <p:sp>
        <p:nvSpPr>
          <p:cNvPr id="2" name="TextBox 1">
            <a:extLst>
              <a:ext uri="{FF2B5EF4-FFF2-40B4-BE49-F238E27FC236}">
                <a16:creationId xmlns:a16="http://schemas.microsoft.com/office/drawing/2014/main" id="{A27BAE4E-943E-F57B-80E6-7F9B7D24CB91}"/>
              </a:ext>
            </a:extLst>
          </p:cNvPr>
          <p:cNvSpPr txBox="1"/>
          <p:nvPr/>
        </p:nvSpPr>
        <p:spPr>
          <a:xfrm>
            <a:off x="6041828" y="1062037"/>
            <a:ext cx="5976551" cy="400110"/>
          </a:xfrm>
          <a:prstGeom prst="rect">
            <a:avLst/>
          </a:prstGeom>
          <a:noFill/>
        </p:spPr>
        <p:txBody>
          <a:bodyPr wrap="square">
            <a:spAutoFit/>
          </a:bodyPr>
          <a:lstStyle/>
          <a:p>
            <a:r>
              <a:rPr lang="en-US" sz="2000" b="1">
                <a:solidFill>
                  <a:schemeClr val="tx1">
                    <a:lumMod val="75000"/>
                    <a:lumOff val="25000"/>
                  </a:schemeClr>
                </a:solidFill>
                <a:latin typeface="+mn-lt"/>
              </a:rPr>
              <a:t>Tập dữ liệu </a:t>
            </a:r>
            <a:r>
              <a:rPr lang="en-US" sz="2000" b="1">
                <a:solidFill>
                  <a:schemeClr val="tx1">
                    <a:lumMod val="75000"/>
                    <a:lumOff val="25000"/>
                  </a:schemeClr>
                </a:solidFill>
              </a:rPr>
              <a:t>DiffusionForensics</a:t>
            </a:r>
            <a:r>
              <a:rPr lang="en-US" sz="2000" b="1">
                <a:solidFill>
                  <a:schemeClr val="tx1">
                    <a:lumMod val="75000"/>
                    <a:lumOff val="25000"/>
                  </a:schemeClr>
                </a:solidFill>
                <a:latin typeface="+mn-lt"/>
              </a:rPr>
              <a:t> </a:t>
            </a:r>
          </a:p>
        </p:txBody>
      </p:sp>
      <p:sp>
        <p:nvSpPr>
          <p:cNvPr id="7" name="TextBox 6">
            <a:extLst>
              <a:ext uri="{FF2B5EF4-FFF2-40B4-BE49-F238E27FC236}">
                <a16:creationId xmlns:a16="http://schemas.microsoft.com/office/drawing/2014/main" id="{7844F720-6996-3655-3C0A-D6F6CAAE0E32}"/>
              </a:ext>
            </a:extLst>
          </p:cNvPr>
          <p:cNvSpPr txBox="1"/>
          <p:nvPr/>
        </p:nvSpPr>
        <p:spPr>
          <a:xfrm>
            <a:off x="6041828" y="1509276"/>
            <a:ext cx="5881815" cy="1287532"/>
          </a:xfrm>
          <a:prstGeom prst="rect">
            <a:avLst/>
          </a:prstGeom>
          <a:noFill/>
        </p:spPr>
        <p:txBody>
          <a:bodyPr wrap="square">
            <a:spAutoFit/>
          </a:bodyPr>
          <a:lstStyle/>
          <a:p>
            <a:pPr>
              <a:lnSpc>
                <a:spcPct val="150000"/>
              </a:lnSpc>
            </a:pPr>
            <a:r>
              <a:rPr lang="en-US" sz="1800">
                <a:solidFill>
                  <a:schemeClr val="tx1">
                    <a:lumMod val="75000"/>
                    <a:lumOff val="25000"/>
                  </a:schemeClr>
                </a:solidFill>
              </a:rPr>
              <a:t>Bao gồm các hình ảnh sinh bởi các mô hình</a:t>
            </a:r>
          </a:p>
          <a:p>
            <a:pPr>
              <a:lnSpc>
                <a:spcPct val="150000"/>
              </a:lnSpc>
            </a:pPr>
            <a:r>
              <a:rPr lang="en-US" sz="1800" i="1">
                <a:solidFill>
                  <a:schemeClr val="tx1">
                    <a:lumMod val="75000"/>
                    <a:lumOff val="25000"/>
                  </a:schemeClr>
                </a:solidFill>
              </a:rPr>
              <a:t>Diffusion DALLE, Glide (100_10), Glide (100_27), Glide (50_27), ADM, LDM (100), LDM (200), LDM (200_cfg)</a:t>
            </a:r>
          </a:p>
        </p:txBody>
      </p:sp>
      <p:pic>
        <p:nvPicPr>
          <p:cNvPr id="11" name="Picture 10">
            <a:extLst>
              <a:ext uri="{FF2B5EF4-FFF2-40B4-BE49-F238E27FC236}">
                <a16:creationId xmlns:a16="http://schemas.microsoft.com/office/drawing/2014/main" id="{9BBBDB63-0D52-4767-802D-36D4F341070F}"/>
              </a:ext>
            </a:extLst>
          </p:cNvPr>
          <p:cNvPicPr>
            <a:picLocks noChangeAspect="1"/>
          </p:cNvPicPr>
          <p:nvPr/>
        </p:nvPicPr>
        <p:blipFill>
          <a:blip r:embed="rId4"/>
          <a:stretch>
            <a:fillRect/>
          </a:stretch>
        </p:blipFill>
        <p:spPr>
          <a:xfrm>
            <a:off x="2726640" y="4918902"/>
            <a:ext cx="6971312" cy="1249383"/>
          </a:xfrm>
          <a:prstGeom prst="rect">
            <a:avLst/>
          </a:prstGeom>
        </p:spPr>
      </p:pic>
      <p:sp>
        <p:nvSpPr>
          <p:cNvPr id="13" name="TextBox 12">
            <a:extLst>
              <a:ext uri="{FF2B5EF4-FFF2-40B4-BE49-F238E27FC236}">
                <a16:creationId xmlns:a16="http://schemas.microsoft.com/office/drawing/2014/main" id="{BEFCEB5C-5F1E-3C8A-A813-D49C5F43D3E2}"/>
              </a:ext>
            </a:extLst>
          </p:cNvPr>
          <p:cNvSpPr txBox="1"/>
          <p:nvPr/>
        </p:nvSpPr>
        <p:spPr>
          <a:xfrm>
            <a:off x="2584854" y="4580348"/>
            <a:ext cx="7473546" cy="338554"/>
          </a:xfrm>
          <a:prstGeom prst="rect">
            <a:avLst/>
          </a:prstGeom>
          <a:noFill/>
        </p:spPr>
        <p:txBody>
          <a:bodyPr wrap="square">
            <a:spAutoFit/>
          </a:bodyPr>
          <a:lstStyle/>
          <a:p>
            <a:r>
              <a:rPr lang="en-US" sz="1600">
                <a:solidFill>
                  <a:schemeClr val="tx1">
                    <a:lumMod val="75000"/>
                    <a:lumOff val="25000"/>
                  </a:schemeClr>
                </a:solidFill>
                <a:latin typeface="+mn-lt"/>
              </a:rPr>
              <a:t>So sánh tài nguyên sử dụng và hiệu năng của một số phương pháp tiêu biểu</a:t>
            </a:r>
          </a:p>
        </p:txBody>
      </p:sp>
      <p:cxnSp>
        <p:nvCxnSpPr>
          <p:cNvPr id="15" name="Straight Arrow Connector 14">
            <a:extLst>
              <a:ext uri="{FF2B5EF4-FFF2-40B4-BE49-F238E27FC236}">
                <a16:creationId xmlns:a16="http://schemas.microsoft.com/office/drawing/2014/main" id="{03951858-AB34-083F-5774-187988EEEB8F}"/>
              </a:ext>
            </a:extLst>
          </p:cNvPr>
          <p:cNvCxnSpPr>
            <a:cxnSpLocks/>
          </p:cNvCxnSpPr>
          <p:nvPr/>
        </p:nvCxnSpPr>
        <p:spPr>
          <a:xfrm>
            <a:off x="1783253" y="913117"/>
            <a:ext cx="0" cy="35369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5638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9C34D127-D688-B1DA-0899-D77C10F9D487}"/>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12D2BE00-8067-B319-A16E-0785FF71AAD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Tối giản mô hình</a:t>
            </a:r>
            <a:endParaRPr sz="4000" b="1" i="0" u="none" strike="noStrike" cap="none">
              <a:solidFill>
                <a:schemeClr val="lt1"/>
              </a:solidFill>
              <a:latin typeface="Play" panose="020B0604020202020204" charset="0"/>
            </a:endParaRPr>
          </a:p>
        </p:txBody>
      </p:sp>
      <p:pic>
        <p:nvPicPr>
          <p:cNvPr id="10" name="Picture 9">
            <a:extLst>
              <a:ext uri="{FF2B5EF4-FFF2-40B4-BE49-F238E27FC236}">
                <a16:creationId xmlns:a16="http://schemas.microsoft.com/office/drawing/2014/main" id="{35177EA1-5B27-90FA-821F-50FA54EBF0F0}"/>
              </a:ext>
            </a:extLst>
          </p:cNvPr>
          <p:cNvPicPr>
            <a:picLocks noChangeAspect="1"/>
          </p:cNvPicPr>
          <p:nvPr/>
        </p:nvPicPr>
        <p:blipFill>
          <a:blip r:embed="rId3"/>
          <a:stretch>
            <a:fillRect/>
          </a:stretch>
        </p:blipFill>
        <p:spPr>
          <a:xfrm>
            <a:off x="3258648" y="1283188"/>
            <a:ext cx="6812388" cy="2377306"/>
          </a:xfrm>
          <a:prstGeom prst="rect">
            <a:avLst/>
          </a:prstGeom>
        </p:spPr>
      </p:pic>
      <p:pic>
        <p:nvPicPr>
          <p:cNvPr id="12" name="Picture 11">
            <a:extLst>
              <a:ext uri="{FF2B5EF4-FFF2-40B4-BE49-F238E27FC236}">
                <a16:creationId xmlns:a16="http://schemas.microsoft.com/office/drawing/2014/main" id="{62417B53-626D-1D2A-BD5A-259A4FCFAEF7}"/>
              </a:ext>
            </a:extLst>
          </p:cNvPr>
          <p:cNvPicPr>
            <a:picLocks noChangeAspect="1"/>
          </p:cNvPicPr>
          <p:nvPr/>
        </p:nvPicPr>
        <p:blipFill>
          <a:blip r:embed="rId4"/>
          <a:stretch>
            <a:fillRect/>
          </a:stretch>
        </p:blipFill>
        <p:spPr>
          <a:xfrm>
            <a:off x="2096929" y="4818756"/>
            <a:ext cx="8302909" cy="1373116"/>
          </a:xfrm>
          <a:prstGeom prst="rect">
            <a:avLst/>
          </a:prstGeom>
        </p:spPr>
      </p:pic>
      <p:sp>
        <p:nvSpPr>
          <p:cNvPr id="13" name="TextBox 12">
            <a:extLst>
              <a:ext uri="{FF2B5EF4-FFF2-40B4-BE49-F238E27FC236}">
                <a16:creationId xmlns:a16="http://schemas.microsoft.com/office/drawing/2014/main" id="{F9D1431E-9611-C341-1222-C2C8A057F158}"/>
              </a:ext>
            </a:extLst>
          </p:cNvPr>
          <p:cNvSpPr txBox="1"/>
          <p:nvPr/>
        </p:nvSpPr>
        <p:spPr>
          <a:xfrm>
            <a:off x="2459995" y="4004480"/>
            <a:ext cx="7231369" cy="707886"/>
          </a:xfrm>
          <a:prstGeom prst="rect">
            <a:avLst/>
          </a:prstGeom>
          <a:noFill/>
        </p:spPr>
        <p:txBody>
          <a:bodyPr wrap="square">
            <a:spAutoFit/>
          </a:bodyPr>
          <a:lstStyle/>
          <a:p>
            <a:pPr algn="ctr"/>
            <a:r>
              <a:rPr lang="en-US" sz="2000">
                <a:solidFill>
                  <a:schemeClr val="tx1">
                    <a:lumMod val="75000"/>
                    <a:lumOff val="25000"/>
                  </a:schemeClr>
                </a:solidFill>
                <a:latin typeface="+mn-lt"/>
              </a:rPr>
              <a:t>So sánh giữa mô hình cơ sở và mô hình được tối giản bằng kỹ thuật Feature base knowledge distillation</a:t>
            </a:r>
          </a:p>
        </p:txBody>
      </p:sp>
      <p:sp>
        <p:nvSpPr>
          <p:cNvPr id="6" name="Speech Bubble: Rectangle with Corners Rounded 5">
            <a:extLst>
              <a:ext uri="{FF2B5EF4-FFF2-40B4-BE49-F238E27FC236}">
                <a16:creationId xmlns:a16="http://schemas.microsoft.com/office/drawing/2014/main" id="{9A428CED-678C-AFDB-7E0B-33A91CB7A771}"/>
              </a:ext>
            </a:extLst>
          </p:cNvPr>
          <p:cNvSpPr/>
          <p:nvPr/>
        </p:nvSpPr>
        <p:spPr>
          <a:xfrm>
            <a:off x="1317010" y="11732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1.4 triệu tham số</a:t>
            </a:r>
          </a:p>
        </p:txBody>
      </p:sp>
      <p:sp>
        <p:nvSpPr>
          <p:cNvPr id="7" name="Speech Bubble: Rectangle with Corners Rounded 6">
            <a:extLst>
              <a:ext uri="{FF2B5EF4-FFF2-40B4-BE49-F238E27FC236}">
                <a16:creationId xmlns:a16="http://schemas.microsoft.com/office/drawing/2014/main" id="{85883393-371F-024C-434B-AF7C0DEBC341}"/>
              </a:ext>
            </a:extLst>
          </p:cNvPr>
          <p:cNvSpPr/>
          <p:nvPr/>
        </p:nvSpPr>
        <p:spPr>
          <a:xfrm>
            <a:off x="1317010" y="31036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450.000 </a:t>
            </a:r>
          </a:p>
          <a:p>
            <a:pPr algn="ctr"/>
            <a:r>
              <a:rPr lang="en-US" sz="2000">
                <a:solidFill>
                  <a:schemeClr val="tx1">
                    <a:lumMod val="75000"/>
                    <a:lumOff val="25000"/>
                  </a:schemeClr>
                </a:solidFill>
              </a:rPr>
              <a:t>tham số</a:t>
            </a:r>
          </a:p>
        </p:txBody>
      </p:sp>
    </p:spTree>
    <p:extLst>
      <p:ext uri="{BB962C8B-B14F-4D97-AF65-F5344CB8AC3E}">
        <p14:creationId xmlns:p14="http://schemas.microsoft.com/office/powerpoint/2010/main" val="396481169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ae00017cb_1_62"/>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5. Kết luận</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ae322880d_0_52"/>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Đóng góp</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5CC354FC-4E80-6504-F4A7-761D6E9A70DC}"/>
              </a:ext>
            </a:extLst>
          </p:cNvPr>
          <p:cNvSpPr txBox="1"/>
          <p:nvPr/>
        </p:nvSpPr>
        <p:spPr>
          <a:xfrm>
            <a:off x="327660" y="1447040"/>
            <a:ext cx="11385920" cy="492443"/>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Mô-đun tiền xử lý</a:t>
            </a:r>
            <a:r>
              <a:rPr lang="en-US" sz="2600">
                <a:solidFill>
                  <a:schemeClr val="tx1">
                    <a:lumMod val="75000"/>
                    <a:lumOff val="25000"/>
                  </a:schemeClr>
                </a:solidFill>
              </a:rPr>
              <a:t> (ADOF)</a:t>
            </a:r>
            <a:r>
              <a:rPr lang="en-US" sz="2600">
                <a:solidFill>
                  <a:schemeClr val="tx1">
                    <a:lumMod val="75000"/>
                    <a:lumOff val="25000"/>
                  </a:schemeClr>
                </a:solidFill>
                <a:latin typeface="+mn-lt"/>
              </a:rPr>
              <a:t> đơn giản, làm tăng độ chính xác của mô hình</a:t>
            </a:r>
          </a:p>
        </p:txBody>
      </p:sp>
      <p:sp>
        <p:nvSpPr>
          <p:cNvPr id="5" name="TextBox 4">
            <a:extLst>
              <a:ext uri="{FF2B5EF4-FFF2-40B4-BE49-F238E27FC236}">
                <a16:creationId xmlns:a16="http://schemas.microsoft.com/office/drawing/2014/main" id="{59A1BAE9-D3C4-6614-0259-ECBBDE0F95C1}"/>
              </a:ext>
            </a:extLst>
          </p:cNvPr>
          <p:cNvSpPr txBox="1"/>
          <p:nvPr/>
        </p:nvSpPr>
        <p:spPr>
          <a:xfrm>
            <a:off x="327660" y="2372732"/>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Mô hình đơn giản nhưng cho hiệu quả cao, khi kết hợp với một mô-đun tiền xử lý (ADOF) . </a:t>
            </a:r>
          </a:p>
        </p:txBody>
      </p:sp>
      <p:sp>
        <p:nvSpPr>
          <p:cNvPr id="6" name="TextBox 5">
            <a:extLst>
              <a:ext uri="{FF2B5EF4-FFF2-40B4-BE49-F238E27FC236}">
                <a16:creationId xmlns:a16="http://schemas.microsoft.com/office/drawing/2014/main" id="{223B8FC5-22CA-4C43-86A8-AC441EC2C3C6}"/>
              </a:ext>
            </a:extLst>
          </p:cNvPr>
          <p:cNvSpPr txBox="1"/>
          <p:nvPr/>
        </p:nvSpPr>
        <p:spPr>
          <a:xfrm>
            <a:off x="327660" y="3592717"/>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Áp dụng kỹ thuật Feature base knowledge distillation giúp giảm 70% tham số so với mô hình cơ sở nhưng vẫn đảm bảo độ chính xác.</a:t>
            </a: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31ae322880d_0_5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Hướng phát triển</a:t>
            </a:r>
            <a:endParaRPr sz="4000" b="1" i="0" u="none" strike="noStrike" cap="none">
              <a:solidFill>
                <a:schemeClr val="lt1"/>
              </a:solidFill>
            </a:endParaRPr>
          </a:p>
        </p:txBody>
      </p:sp>
      <p:sp>
        <p:nvSpPr>
          <p:cNvPr id="3" name="TextBox 2">
            <a:extLst>
              <a:ext uri="{FF2B5EF4-FFF2-40B4-BE49-F238E27FC236}">
                <a16:creationId xmlns:a16="http://schemas.microsoft.com/office/drawing/2014/main" id="{244DB59C-5FCC-F0AE-FB6C-EA7D34CECC2E}"/>
              </a:ext>
            </a:extLst>
          </p:cNvPr>
          <p:cNvSpPr txBox="1"/>
          <p:nvPr/>
        </p:nvSpPr>
        <p:spPr>
          <a:xfrm>
            <a:off x="408791" y="2136338"/>
            <a:ext cx="10411609"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Áp dụng ADOF trên từng khung hình video và khai thác tính liên tục theo thời gian để tăng độ chính xác trong phát hiện giả mạo.</a:t>
            </a:r>
          </a:p>
        </p:txBody>
      </p:sp>
      <p:sp>
        <p:nvSpPr>
          <p:cNvPr id="7" name="TextBox 6">
            <a:extLst>
              <a:ext uri="{FF2B5EF4-FFF2-40B4-BE49-F238E27FC236}">
                <a16:creationId xmlns:a16="http://schemas.microsoft.com/office/drawing/2014/main" id="{30772767-CE14-EEC0-F3F3-AB5D461829DB}"/>
              </a:ext>
            </a:extLst>
          </p:cNvPr>
          <p:cNvSpPr txBox="1"/>
          <p:nvPr/>
        </p:nvSpPr>
        <p:spPr>
          <a:xfrm>
            <a:off x="408791" y="3566682"/>
            <a:ext cx="10411609" cy="1292662"/>
          </a:xfrm>
          <a:prstGeom prst="rect">
            <a:avLst/>
          </a:prstGeom>
          <a:noFill/>
        </p:spPr>
        <p:txBody>
          <a:bodyPr wrap="square">
            <a:spAutoFit/>
          </a:bodyPr>
          <a:lstStyle/>
          <a:p>
            <a:pPr marL="457200" lvl="1" indent="-457200">
              <a:buFont typeface="Arial" panose="020B0604020202020204" pitchFamily="34" charset="0"/>
              <a:buChar char="•"/>
            </a:pPr>
            <a:r>
              <a:rPr lang="vi-VN" sz="2600">
                <a:solidFill>
                  <a:schemeClr val="tx1">
                    <a:lumMod val="75000"/>
                    <a:lumOff val="25000"/>
                  </a:schemeClr>
                </a:solidFill>
              </a:rPr>
              <a:t>Tích hợp ADOF vào</a:t>
            </a:r>
            <a:r>
              <a:rPr lang="en-US" sz="2600">
                <a:solidFill>
                  <a:schemeClr val="tx1">
                    <a:lumMod val="75000"/>
                    <a:lumOff val="25000"/>
                  </a:schemeClr>
                </a:solidFill>
              </a:rPr>
              <a:t> quá trình huấn luyện các</a:t>
            </a:r>
            <a:r>
              <a:rPr lang="vi-VN" sz="2600">
                <a:solidFill>
                  <a:schemeClr val="tx1">
                    <a:lumMod val="75000"/>
                    <a:lumOff val="25000"/>
                  </a:schemeClr>
                </a:solidFill>
              </a:rPr>
              <a:t> hệ thống pháp y số để phát hiện nhiều dạng can thiệp như cắt ghép, làm mờ, hoặc thay đổi cấu trúc ảnh</a:t>
            </a:r>
            <a:r>
              <a:rPr lang="en-US" sz="2600">
                <a:solidFill>
                  <a:schemeClr val="tx1">
                    <a:lumMod val="75000"/>
                    <a:lumOff val="25000"/>
                  </a:schemeClr>
                </a:solidFill>
              </a:rPr>
              <a:t>.</a:t>
            </a:r>
            <a:endParaRPr lang="vi-VN" sz="2600">
              <a:solidFill>
                <a:schemeClr val="tx1">
                  <a:lumMod val="75000"/>
                  <a:lumOff val="25000"/>
                </a:schemeClr>
              </a:solidFill>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1. Giới thiệu</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1a381ed9b4_0_3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Công trình khoa học</a:t>
            </a:r>
            <a:endParaRPr sz="4000" b="1" i="0" u="none" strike="noStrike" cap="none">
              <a:solidFill>
                <a:schemeClr val="lt1"/>
              </a:solidFill>
            </a:endParaRPr>
          </a:p>
        </p:txBody>
      </p:sp>
      <p:sp>
        <p:nvSpPr>
          <p:cNvPr id="307" name="Google Shape;307;g31a381ed9b4_0_38"/>
          <p:cNvSpPr txBox="1"/>
          <p:nvPr/>
        </p:nvSpPr>
        <p:spPr>
          <a:xfrm>
            <a:off x="336000" y="1152270"/>
            <a:ext cx="11520000" cy="2030726"/>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a:solidFill>
                  <a:schemeClr val="dk1"/>
                </a:solidFill>
              </a:rPr>
              <a:t>Vo Hoai Danh, Le Trung Nghia, “</a:t>
            </a:r>
            <a:r>
              <a:rPr lang="en-US" sz="2400" i="1">
                <a:solidFill>
                  <a:schemeClr val="dk1"/>
                </a:solidFill>
              </a:rPr>
              <a:t>Minimalist Preprocessing Approach for Image Synthesis Detection</a:t>
            </a:r>
            <a:r>
              <a:rPr lang="en-US" sz="2400">
                <a:solidFill>
                  <a:schemeClr val="dk1"/>
                </a:solidFill>
              </a:rPr>
              <a:t>”. In: Buntine, W., Fjeld, M., Tran, T., Tran, MT., Huynh Thi Thanh, B., Miyoshi, T. (eds) Information and Communication Technology. SOICT 2024. Communications in Computer and Information Science, vol 2350. Springer, Singapore.</a:t>
            </a:r>
          </a:p>
          <a:p>
            <a:pPr marL="457200" lvl="0" indent="-381000" algn="l" rtl="0">
              <a:spcBef>
                <a:spcPts val="0"/>
              </a:spcBef>
              <a:spcAft>
                <a:spcPts val="0"/>
              </a:spcAft>
              <a:buClr>
                <a:schemeClr val="dk1"/>
              </a:buClr>
              <a:buSzPts val="2400"/>
              <a:buFont typeface="Calibri"/>
              <a:buChar char="●"/>
            </a:pPr>
            <a:endParaRPr lang="en-US" sz="2400" b="1">
              <a:solidFill>
                <a:schemeClr val="dk1"/>
              </a:solidFill>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
          <p:cNvSpPr/>
          <p:nvPr/>
        </p:nvSpPr>
        <p:spPr>
          <a:xfrm>
            <a:off x="1727076" y="2425844"/>
            <a:ext cx="8737847" cy="2006312"/>
          </a:xfrm>
          <a:prstGeom prst="roundRect">
            <a:avLst>
              <a:gd name="adj" fmla="val 16667"/>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Cảm ơn Quý Thầy Cô </a:t>
            </a:r>
            <a:endParaRPr sz="4800" b="1" i="0" u="none" strike="noStrike" cap="none">
              <a:solidFill>
                <a:srgbClr val="2A93D1"/>
              </a:solidFill>
              <a:latin typeface="Play" panose="020B0604020202020204" charset="0"/>
            </a:endParaRPr>
          </a:p>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đã lắng nghe.</a:t>
            </a:r>
            <a:endParaRPr sz="4400" b="1" i="0" u="none" strike="noStrike" cap="none">
              <a:solidFill>
                <a:srgbClr val="2A93D1"/>
              </a:solidFill>
              <a:latin typeface="Play" panose="020B0604020202020204" charset="0"/>
            </a:endParaRPr>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1ae322880d_0_37"/>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Phụ lục</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frog_analysis">
            <a:extLst>
              <a:ext uri="{FF2B5EF4-FFF2-40B4-BE49-F238E27FC236}">
                <a16:creationId xmlns:a16="http://schemas.microsoft.com/office/drawing/2014/main" id="{F89A81C8-C7A0-CE91-73FE-D2BDCB44E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102" y="1469870"/>
            <a:ext cx="6965795" cy="3918260"/>
          </a:xfrm>
          <a:prstGeom prst="rect">
            <a:avLst/>
          </a:prstGeom>
          <a:noFill/>
        </p:spPr>
      </p:pic>
    </p:spTree>
    <p:extLst>
      <p:ext uri="{BB962C8B-B14F-4D97-AF65-F5344CB8AC3E}">
        <p14:creationId xmlns:p14="http://schemas.microsoft.com/office/powerpoint/2010/main" val="17590878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Bài toán phát hiện ảnh tạo sinh</a:t>
            </a:r>
            <a:endParaRPr sz="4000" b="1" i="0" u="none" strike="noStrike" cap="none">
              <a:solidFill>
                <a:schemeClr val="lt1"/>
              </a:solidFill>
              <a:latin typeface="Play" panose="020B0604020202020204" charset="0"/>
            </a:endParaRPr>
          </a:p>
        </p:txBody>
      </p:sp>
      <p:sp>
        <p:nvSpPr>
          <p:cNvPr id="135" name="Google Shape;135;p4"/>
          <p:cNvSpPr/>
          <p:nvPr/>
        </p:nvSpPr>
        <p:spPr>
          <a:xfrm>
            <a:off x="367760" y="985833"/>
            <a:ext cx="11172000" cy="1056966"/>
          </a:xfrm>
          <a:prstGeom prst="roundRect">
            <a:avLst>
              <a:gd name="adj" fmla="val 16667"/>
            </a:avLst>
          </a:prstGeom>
          <a:solidFill>
            <a:schemeClr val="lt2"/>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vi-VN" sz="2600" b="1">
                <a:latin typeface="+mn-lt"/>
              </a:rPr>
              <a:t>Phát hiện hình ảnh tạo sinh</a:t>
            </a:r>
            <a:r>
              <a:rPr lang="en-US" sz="2600" b="1">
                <a:latin typeface="+mn-lt"/>
              </a:rPr>
              <a:t>:</a:t>
            </a:r>
            <a:r>
              <a:rPr lang="vi-VN" sz="2600">
                <a:latin typeface="+mn-lt"/>
              </a:rPr>
              <a:t> </a:t>
            </a:r>
            <a:r>
              <a:rPr lang="en-US" sz="2600">
                <a:latin typeface="+mn-lt"/>
              </a:rPr>
              <a:t>là x</a:t>
            </a:r>
            <a:r>
              <a:rPr lang="vi-VN" sz="2600">
                <a:latin typeface="+mn-lt"/>
              </a:rPr>
              <a:t>ác định liệu một hình ảnh có được tạo ra bởi mô hình trí tuệ nhân tạo hay không.</a:t>
            </a:r>
            <a:endParaRPr sz="2600">
              <a:latin typeface="+mn-lt"/>
            </a:endParaRPr>
          </a:p>
        </p:txBody>
      </p:sp>
      <p:pic>
        <p:nvPicPr>
          <p:cNvPr id="5" name="Picture 4">
            <a:extLst>
              <a:ext uri="{FF2B5EF4-FFF2-40B4-BE49-F238E27FC236}">
                <a16:creationId xmlns:a16="http://schemas.microsoft.com/office/drawing/2014/main" id="{76BD4B4C-C71B-8867-4A38-0701A0A3A290}"/>
              </a:ext>
            </a:extLst>
          </p:cNvPr>
          <p:cNvPicPr>
            <a:picLocks noChangeAspect="1"/>
          </p:cNvPicPr>
          <p:nvPr/>
        </p:nvPicPr>
        <p:blipFill>
          <a:blip r:embed="rId3"/>
          <a:stretch>
            <a:fillRect/>
          </a:stretch>
        </p:blipFill>
        <p:spPr>
          <a:xfrm>
            <a:off x="1845010" y="3780126"/>
            <a:ext cx="1670352" cy="1573519"/>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1AE9EDC5-D123-921C-280B-998CB9FE0405}"/>
              </a:ext>
            </a:extLst>
          </p:cNvPr>
          <p:cNvGrpSpPr/>
          <p:nvPr/>
        </p:nvGrpSpPr>
        <p:grpSpPr>
          <a:xfrm>
            <a:off x="4795521" y="3423920"/>
            <a:ext cx="2499360" cy="2285930"/>
            <a:chOff x="4267200" y="3088641"/>
            <a:chExt cx="2499360" cy="2285930"/>
          </a:xfrm>
        </p:grpSpPr>
        <p:pic>
          <p:nvPicPr>
            <p:cNvPr id="1028" name="Picture 4">
              <a:extLst>
                <a:ext uri="{FF2B5EF4-FFF2-40B4-BE49-F238E27FC236}">
                  <a16:creationId xmlns:a16="http://schemas.microsoft.com/office/drawing/2014/main" id="{0D02B913-BB56-4D67-901E-D3D57E947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7913" y="3429000"/>
              <a:ext cx="2224054" cy="1573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94A8D8-2BE6-460D-587E-9EF7C50D4091}"/>
                </a:ext>
              </a:extLst>
            </p:cNvPr>
            <p:cNvSpPr/>
            <p:nvPr/>
          </p:nvSpPr>
          <p:spPr>
            <a:xfrm>
              <a:off x="4267200" y="3088641"/>
              <a:ext cx="2499360" cy="2285930"/>
            </a:xfrm>
            <a:prstGeom prst="roundRect">
              <a:avLst/>
            </a:prstGeom>
            <a:noFill/>
            <a:ln w="952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grpSp>
        <p:nvGrpSpPr>
          <p:cNvPr id="13" name="Group 12">
            <a:extLst>
              <a:ext uri="{FF2B5EF4-FFF2-40B4-BE49-F238E27FC236}">
                <a16:creationId xmlns:a16="http://schemas.microsoft.com/office/drawing/2014/main" id="{B76BB46D-4369-8841-8488-3B3D0AF84663}"/>
              </a:ext>
            </a:extLst>
          </p:cNvPr>
          <p:cNvGrpSpPr/>
          <p:nvPr/>
        </p:nvGrpSpPr>
        <p:grpSpPr>
          <a:xfrm>
            <a:off x="8575040" y="3780126"/>
            <a:ext cx="1696720" cy="1573519"/>
            <a:chOff x="7985760" y="3415816"/>
            <a:chExt cx="1696720" cy="1573519"/>
          </a:xfrm>
        </p:grpSpPr>
        <p:sp>
          <p:nvSpPr>
            <p:cNvPr id="9" name="Rectangle: Rounded Corners 8">
              <a:extLst>
                <a:ext uri="{FF2B5EF4-FFF2-40B4-BE49-F238E27FC236}">
                  <a16:creationId xmlns:a16="http://schemas.microsoft.com/office/drawing/2014/main" id="{38E2CC0F-EE99-879C-6EAB-D68110FA25FF}"/>
                </a:ext>
              </a:extLst>
            </p:cNvPr>
            <p:cNvSpPr/>
            <p:nvPr/>
          </p:nvSpPr>
          <p:spPr>
            <a:xfrm>
              <a:off x="7985760" y="3415816"/>
              <a:ext cx="1625600" cy="1573519"/>
            </a:xfrm>
            <a:prstGeom prst="roundRect">
              <a:avLst/>
            </a:prstGeom>
            <a:solidFill>
              <a:schemeClr val="accent6">
                <a:lumMod val="20000"/>
                <a:lumOff val="80000"/>
              </a:schemeClr>
            </a:solidFill>
            <a:ln w="9525"/>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11" name="TextBox 10">
              <a:extLst>
                <a:ext uri="{FF2B5EF4-FFF2-40B4-BE49-F238E27FC236}">
                  <a16:creationId xmlns:a16="http://schemas.microsoft.com/office/drawing/2014/main" id="{E1EFB5F3-2B2E-2434-FBAA-E64634BDFA92}"/>
                </a:ext>
              </a:extLst>
            </p:cNvPr>
            <p:cNvSpPr txBox="1"/>
            <p:nvPr/>
          </p:nvSpPr>
          <p:spPr>
            <a:xfrm>
              <a:off x="7985760" y="3717166"/>
              <a:ext cx="1696720" cy="307777"/>
            </a:xfrm>
            <a:prstGeom prst="rect">
              <a:avLst/>
            </a:prstGeom>
            <a:noFill/>
          </p:spPr>
          <p:txBody>
            <a:bodyPr wrap="square">
              <a:spAutoFit/>
            </a:bodyPr>
            <a:lstStyle/>
            <a:p>
              <a:r>
                <a:rPr lang="en-US" b="1">
                  <a:latin typeface="+mn-lt"/>
                </a:rPr>
                <a:t>Ảnh tạo sinh (a%)</a:t>
              </a:r>
            </a:p>
          </p:txBody>
        </p:sp>
        <p:sp>
          <p:nvSpPr>
            <p:cNvPr id="12" name="TextBox 11">
              <a:extLst>
                <a:ext uri="{FF2B5EF4-FFF2-40B4-BE49-F238E27FC236}">
                  <a16:creationId xmlns:a16="http://schemas.microsoft.com/office/drawing/2014/main" id="{7F83D2EE-6187-591E-0F3F-92D429B3E80E}"/>
                </a:ext>
              </a:extLst>
            </p:cNvPr>
            <p:cNvSpPr txBox="1"/>
            <p:nvPr/>
          </p:nvSpPr>
          <p:spPr>
            <a:xfrm>
              <a:off x="7985760" y="4326292"/>
              <a:ext cx="1696720" cy="307777"/>
            </a:xfrm>
            <a:prstGeom prst="rect">
              <a:avLst/>
            </a:prstGeom>
            <a:noFill/>
          </p:spPr>
          <p:txBody>
            <a:bodyPr wrap="square">
              <a:spAutoFit/>
            </a:bodyPr>
            <a:lstStyle/>
            <a:p>
              <a:r>
                <a:rPr lang="en-US" b="1">
                  <a:latin typeface="+mn-lt"/>
                </a:rPr>
                <a:t>Ảnh thật (1-a)%</a:t>
              </a:r>
            </a:p>
          </p:txBody>
        </p:sp>
      </p:grpSp>
      <p:sp>
        <p:nvSpPr>
          <p:cNvPr id="15" name="Rectangle: Rounded Corners 14">
            <a:extLst>
              <a:ext uri="{FF2B5EF4-FFF2-40B4-BE49-F238E27FC236}">
                <a16:creationId xmlns:a16="http://schemas.microsoft.com/office/drawing/2014/main" id="{C6724D8B-0B40-C8E5-5B8C-952EBD907FC2}"/>
              </a:ext>
            </a:extLst>
          </p:cNvPr>
          <p:cNvSpPr/>
          <p:nvPr/>
        </p:nvSpPr>
        <p:spPr>
          <a:xfrm>
            <a:off x="1595121" y="2620643"/>
            <a:ext cx="2072640" cy="538480"/>
          </a:xfrm>
          <a:prstGeom prst="roundRect">
            <a:avLst>
              <a:gd name="adj" fmla="val 50000"/>
            </a:avLst>
          </a:prstGeom>
          <a:solidFill>
            <a:srgbClr val="7030A0"/>
          </a:solidFill>
          <a:ln cap="flat">
            <a:noFill/>
          </a:ln>
          <a:effectLst>
            <a:glow>
              <a:schemeClr val="accent1">
                <a:alpha val="45000"/>
              </a:schemeClr>
            </a:glow>
            <a:reflection stA="45000"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vào</a:t>
            </a:r>
          </a:p>
        </p:txBody>
      </p:sp>
      <p:sp>
        <p:nvSpPr>
          <p:cNvPr id="16" name="Rectangle: Rounded Corners 15">
            <a:extLst>
              <a:ext uri="{FF2B5EF4-FFF2-40B4-BE49-F238E27FC236}">
                <a16:creationId xmlns:a16="http://schemas.microsoft.com/office/drawing/2014/main" id="{BF8E7765-677F-A66D-8EFF-B8FA1498249B}"/>
              </a:ext>
            </a:extLst>
          </p:cNvPr>
          <p:cNvSpPr/>
          <p:nvPr/>
        </p:nvSpPr>
        <p:spPr>
          <a:xfrm>
            <a:off x="8270240" y="2620643"/>
            <a:ext cx="2326640"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ra dự đoán</a:t>
            </a:r>
          </a:p>
        </p:txBody>
      </p:sp>
      <p:cxnSp>
        <p:nvCxnSpPr>
          <p:cNvPr id="18" name="Straight Arrow Connector 17">
            <a:extLst>
              <a:ext uri="{FF2B5EF4-FFF2-40B4-BE49-F238E27FC236}">
                <a16:creationId xmlns:a16="http://schemas.microsoft.com/office/drawing/2014/main" id="{6940EF56-E653-9355-0E62-75C284585EEF}"/>
              </a:ext>
            </a:extLst>
          </p:cNvPr>
          <p:cNvCxnSpPr/>
          <p:nvPr/>
        </p:nvCxnSpPr>
        <p:spPr>
          <a:xfrm flipV="1">
            <a:off x="3515362"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C3D003-1BAE-312A-1937-CC3A3ED4B8A4}"/>
              </a:ext>
            </a:extLst>
          </p:cNvPr>
          <p:cNvCxnSpPr/>
          <p:nvPr/>
        </p:nvCxnSpPr>
        <p:spPr>
          <a:xfrm>
            <a:off x="7294881"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295B178-4D88-2631-75ED-A30BE71AE567}"/>
              </a:ext>
            </a:extLst>
          </p:cNvPr>
          <p:cNvSpPr/>
          <p:nvPr/>
        </p:nvSpPr>
        <p:spPr>
          <a:xfrm>
            <a:off x="4297680" y="2620643"/>
            <a:ext cx="3413759"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Mô hình</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ae00017cb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Bối cảnh công nghệ</a:t>
            </a:r>
            <a:endParaRPr lang="en-US" sz="4000" b="1" i="0" u="none" strike="noStrike" cap="none">
              <a:solidFill>
                <a:schemeClr val="lt1"/>
              </a:solidFill>
              <a:latin typeface="Play" panose="020B0604020202020204" charset="0"/>
            </a:endParaRPr>
          </a:p>
        </p:txBody>
      </p:sp>
      <p:grpSp>
        <p:nvGrpSpPr>
          <p:cNvPr id="5" name="Group 4">
            <a:extLst>
              <a:ext uri="{FF2B5EF4-FFF2-40B4-BE49-F238E27FC236}">
                <a16:creationId xmlns:a16="http://schemas.microsoft.com/office/drawing/2014/main" id="{D125337B-8FFD-2F95-F6F0-983B4144FCFD}"/>
              </a:ext>
            </a:extLst>
          </p:cNvPr>
          <p:cNvGrpSpPr/>
          <p:nvPr/>
        </p:nvGrpSpPr>
        <p:grpSpPr>
          <a:xfrm>
            <a:off x="1579410" y="1238308"/>
            <a:ext cx="8755850" cy="2869728"/>
            <a:chOff x="1881414" y="3804535"/>
            <a:chExt cx="8755850" cy="2869728"/>
          </a:xfrm>
        </p:grpSpPr>
        <p:pic>
          <p:nvPicPr>
            <p:cNvPr id="1030" name="Picture 6" descr="frog_1">
              <a:extLst>
                <a:ext uri="{FF2B5EF4-FFF2-40B4-BE49-F238E27FC236}">
                  <a16:creationId xmlns:a16="http://schemas.microsoft.com/office/drawing/2014/main" id="{AEE0C515-DAE7-48CF-0CC9-797F76127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41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g_2">
              <a:extLst>
                <a:ext uri="{FF2B5EF4-FFF2-40B4-BE49-F238E27FC236}">
                  <a16:creationId xmlns:a16="http://schemas.microsoft.com/office/drawing/2014/main" id="{F025E7CE-293F-516B-C127-CE84E76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13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92AD84-D668-FC30-CE98-01A002920A78}"/>
                </a:ext>
              </a:extLst>
            </p:cNvPr>
            <p:cNvSpPr txBox="1"/>
            <p:nvPr/>
          </p:nvSpPr>
          <p:spPr>
            <a:xfrm>
              <a:off x="4292344" y="6181820"/>
              <a:ext cx="6344920" cy="492443"/>
            </a:xfrm>
            <a:prstGeom prst="rect">
              <a:avLst/>
            </a:prstGeom>
            <a:noFill/>
          </p:spPr>
          <p:txBody>
            <a:bodyPr wrap="square">
              <a:spAutoFit/>
            </a:bodyPr>
            <a:lstStyle/>
            <a:p>
              <a:r>
                <a:rPr lang="en-US" sz="2600">
                  <a:solidFill>
                    <a:schemeClr val="tx1"/>
                  </a:solidFill>
                  <a:latin typeface="+mn-lt"/>
                </a:rPr>
                <a:t>Hình ảnh nào là thật?</a:t>
              </a:r>
            </a:p>
          </p:txBody>
        </p:sp>
      </p:grpSp>
      <p:sp>
        <p:nvSpPr>
          <p:cNvPr id="25" name="TextBox 24">
            <a:extLst>
              <a:ext uri="{FF2B5EF4-FFF2-40B4-BE49-F238E27FC236}">
                <a16:creationId xmlns:a16="http://schemas.microsoft.com/office/drawing/2014/main" id="{185A57ED-F44A-0238-E731-6735A9F4FD10}"/>
              </a:ext>
            </a:extLst>
          </p:cNvPr>
          <p:cNvSpPr txBox="1"/>
          <p:nvPr/>
        </p:nvSpPr>
        <p:spPr>
          <a:xfrm>
            <a:off x="7964970" y="3640375"/>
            <a:ext cx="2519680" cy="215444"/>
          </a:xfrm>
          <a:prstGeom prst="rect">
            <a:avLst/>
          </a:prstGeom>
          <a:noFill/>
        </p:spPr>
        <p:txBody>
          <a:bodyPr wrap="square">
            <a:spAutoFit/>
          </a:bodyPr>
          <a:lstStyle/>
          <a:p>
            <a:r>
              <a:rPr lang="en-US" sz="800" i="1">
                <a:latin typeface="Play" panose="020B0604020202020204" charset="0"/>
              </a:rPr>
              <a:t>Nguồn: https://elearn.eb.com/real-vs-ai-images/</a:t>
            </a:r>
          </a:p>
        </p:txBody>
      </p:sp>
      <p:grpSp>
        <p:nvGrpSpPr>
          <p:cNvPr id="6" name="Group 5">
            <a:extLst>
              <a:ext uri="{FF2B5EF4-FFF2-40B4-BE49-F238E27FC236}">
                <a16:creationId xmlns:a16="http://schemas.microsoft.com/office/drawing/2014/main" id="{F816B3C5-E120-646B-6ACB-23A35BD6D824}"/>
              </a:ext>
            </a:extLst>
          </p:cNvPr>
          <p:cNvGrpSpPr/>
          <p:nvPr/>
        </p:nvGrpSpPr>
        <p:grpSpPr>
          <a:xfrm>
            <a:off x="647465" y="4414203"/>
            <a:ext cx="10868660" cy="1703092"/>
            <a:chOff x="661670" y="848970"/>
            <a:chExt cx="10868660" cy="1703092"/>
          </a:xfrm>
        </p:grpSpPr>
        <p:sp>
          <p:nvSpPr>
            <p:cNvPr id="21" name="TextBox 20">
              <a:extLst>
                <a:ext uri="{FF2B5EF4-FFF2-40B4-BE49-F238E27FC236}">
                  <a16:creationId xmlns:a16="http://schemas.microsoft.com/office/drawing/2014/main" id="{D02BBF6E-B780-FE6E-405C-23D7A586BD19}"/>
                </a:ext>
              </a:extLst>
            </p:cNvPr>
            <p:cNvSpPr txBox="1"/>
            <p:nvPr/>
          </p:nvSpPr>
          <p:spPr>
            <a:xfrm>
              <a:off x="661670" y="848970"/>
              <a:ext cx="10868660" cy="707886"/>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a:t>
              </a:r>
              <a:r>
                <a:rPr lang="vi-VN" sz="2000">
                  <a:solidFill>
                    <a:schemeClr val="tx1">
                      <a:lumMod val="85000"/>
                      <a:lumOff val="15000"/>
                    </a:schemeClr>
                  </a:solidFill>
                  <a:latin typeface="+mn-lt"/>
                </a:rPr>
                <a:t>ác mô hình sinh ảnh (GAN, Diffusion…) tạo ra hình ảnh gần như thật. Việc chia sẻ hình ảnh qua thiết bị di động ngày càng phổ biến</a:t>
              </a:r>
              <a:r>
                <a:rPr lang="en-US" sz="2000">
                  <a:solidFill>
                    <a:schemeClr val="tx1">
                      <a:lumMod val="85000"/>
                      <a:lumOff val="15000"/>
                    </a:schemeClr>
                  </a:solidFill>
                  <a:latin typeface="+mn-lt"/>
                  <a:sym typeface="Wingdings" panose="05000000000000000000" pitchFamily="2" charset="2"/>
                </a:rPr>
                <a:t></a:t>
              </a:r>
              <a:r>
                <a:rPr lang="vi-VN" sz="2000">
                  <a:solidFill>
                    <a:schemeClr val="tx1">
                      <a:lumMod val="85000"/>
                      <a:lumOff val="15000"/>
                    </a:schemeClr>
                  </a:solidFill>
                  <a:latin typeface="+mn-lt"/>
                </a:rPr>
                <a:t>ảnh giả có thể lan truyền nhanh chóng.</a:t>
              </a:r>
              <a:endParaRPr lang="en-US" sz="2000">
                <a:solidFill>
                  <a:schemeClr val="tx1">
                    <a:lumMod val="85000"/>
                    <a:lumOff val="15000"/>
                  </a:schemeClr>
                </a:solidFill>
                <a:latin typeface="+mn-lt"/>
              </a:endParaRPr>
            </a:p>
          </p:txBody>
        </p:sp>
        <p:sp>
          <p:nvSpPr>
            <p:cNvPr id="2" name="TextBox 1">
              <a:extLst>
                <a:ext uri="{FF2B5EF4-FFF2-40B4-BE49-F238E27FC236}">
                  <a16:creationId xmlns:a16="http://schemas.microsoft.com/office/drawing/2014/main" id="{59C0C12D-9017-C796-6519-79FC6348EE79}"/>
                </a:ext>
              </a:extLst>
            </p:cNvPr>
            <p:cNvSpPr txBox="1"/>
            <p:nvPr/>
          </p:nvSpPr>
          <p:spPr>
            <a:xfrm>
              <a:off x="661670" y="1654349"/>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Các </a:t>
              </a:r>
              <a:r>
                <a:rPr lang="vi-VN" sz="2000">
                  <a:solidFill>
                    <a:schemeClr val="tx1">
                      <a:lumMod val="85000"/>
                      <a:lumOff val="15000"/>
                    </a:schemeClr>
                  </a:solidFill>
                  <a:latin typeface="+mn-lt"/>
                </a:rPr>
                <a:t>công cụ tự động phát hiện</a:t>
              </a:r>
              <a:r>
                <a:rPr lang="en-US" sz="2000">
                  <a:solidFill>
                    <a:schemeClr val="tx1">
                      <a:lumMod val="85000"/>
                      <a:lumOff val="15000"/>
                    </a:schemeClr>
                  </a:solidFill>
                  <a:latin typeface="+mn-lt"/>
                </a:rPr>
                <a:t> chưa</a:t>
              </a:r>
              <a:r>
                <a:rPr lang="vi-VN" sz="2000">
                  <a:solidFill>
                    <a:schemeClr val="tx1">
                      <a:lumMod val="85000"/>
                      <a:lumOff val="15000"/>
                    </a:schemeClr>
                  </a:solidFill>
                  <a:latin typeface="+mn-lt"/>
                </a:rPr>
                <a:t> đủ hiệu quả</a:t>
              </a:r>
              <a:r>
                <a:rPr lang="en-US" sz="2000">
                  <a:solidFill>
                    <a:schemeClr val="tx1">
                      <a:lumMod val="85000"/>
                      <a:lumOff val="15000"/>
                    </a:schemeClr>
                  </a:solidFill>
                  <a:latin typeface="+mn-lt"/>
                </a:rPr>
                <a:t>, chưa phổ biến</a:t>
              </a:r>
              <a:r>
                <a:rPr lang="vi-VN" sz="2000">
                  <a:solidFill>
                    <a:schemeClr val="tx1">
                      <a:lumMod val="85000"/>
                      <a:lumOff val="15000"/>
                    </a:schemeClr>
                  </a:solidFill>
                  <a:latin typeface="+mn-lt"/>
                </a:rPr>
                <a:t>.</a:t>
              </a:r>
              <a:endParaRPr lang="en-US" sz="200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60113174-9114-36FD-0008-0F2F4A5D9CB5}"/>
                </a:ext>
              </a:extLst>
            </p:cNvPr>
            <p:cNvSpPr txBox="1"/>
            <p:nvPr/>
          </p:nvSpPr>
          <p:spPr>
            <a:xfrm>
              <a:off x="661670" y="2151952"/>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vi-VN" sz="2000">
                  <a:solidFill>
                    <a:schemeClr val="tx1">
                      <a:lumMod val="85000"/>
                      <a:lumOff val="15000"/>
                    </a:schemeClr>
                  </a:solidFill>
                  <a:latin typeface="+mn-lt"/>
                </a:rPr>
                <a:t>Hình ảnh tạo sinh dễ bị lạm dụng cho các mục đích giả mạo, xuyên tạc hoặc phi pháp.</a:t>
              </a:r>
              <a:endParaRPr lang="en-US" sz="2000">
                <a:solidFill>
                  <a:schemeClr val="tx1">
                    <a:lumMod val="85000"/>
                    <a:lumOff val="15000"/>
                  </a:schemeClr>
                </a:solidFill>
                <a:latin typeface="+mn-lt"/>
              </a:endParaRPr>
            </a:p>
          </p:txBody>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ae00017cb_0_33"/>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Mục tiêu và phạm vi đề tài</a:t>
            </a:r>
            <a:endParaRPr sz="4000" b="1" i="0" u="none" strike="noStrike" cap="none">
              <a:solidFill>
                <a:schemeClr val="lt1"/>
              </a:solidFill>
              <a:latin typeface="Play" panose="020B0604020202020204" charset="0"/>
            </a:endParaRPr>
          </a:p>
        </p:txBody>
      </p:sp>
      <p:sp>
        <p:nvSpPr>
          <p:cNvPr id="161" name="Google Shape;161;g31ae00017cb_0_33"/>
          <p:cNvSpPr txBox="1"/>
          <p:nvPr/>
        </p:nvSpPr>
        <p:spPr>
          <a:xfrm>
            <a:off x="512650" y="1152275"/>
            <a:ext cx="9210084" cy="1046410"/>
          </a:xfrm>
          <a:prstGeom prst="rect">
            <a:avLst/>
          </a:prstGeom>
          <a:noFill/>
          <a:ln>
            <a:noFill/>
          </a:ln>
        </p:spPr>
        <p:txBody>
          <a:bodyPr spcFirstLastPara="1" wrap="square" lIns="91425" tIns="91425" rIns="91425" bIns="91425" anchor="t" anchorCtr="0">
            <a:spAutoFit/>
          </a:bodyPr>
          <a:lstStyle/>
          <a:p>
            <a:pPr lvl="0"/>
            <a:r>
              <a:rPr lang="vi-VN" sz="2800">
                <a:solidFill>
                  <a:schemeClr val="tx1">
                    <a:lumMod val="75000"/>
                    <a:lumOff val="25000"/>
                  </a:schemeClr>
                </a:solidFill>
                <a:latin typeface="+mn-lt"/>
              </a:rPr>
              <a:t>Phát triển phương pháp phân biệt ảnh tạo sinh đạt được hai mục tiêu sau</a:t>
            </a:r>
            <a:r>
              <a:rPr lang="en-US" sz="2800">
                <a:solidFill>
                  <a:schemeClr val="tx1">
                    <a:lumMod val="75000"/>
                    <a:lumOff val="25000"/>
                  </a:schemeClr>
                </a:solidFill>
                <a:latin typeface="+mn-lt"/>
              </a:rPr>
              <a:t>:</a:t>
            </a:r>
            <a:endParaRPr sz="2800">
              <a:solidFill>
                <a:schemeClr val="tx1">
                  <a:lumMod val="75000"/>
                  <a:lumOff val="25000"/>
                </a:schemeClr>
              </a:solidFill>
              <a:latin typeface="+mn-lt"/>
            </a:endParaRPr>
          </a:p>
        </p:txBody>
      </p:sp>
      <p:sp>
        <p:nvSpPr>
          <p:cNvPr id="162" name="Google Shape;162;g31ae00017cb_0_33"/>
          <p:cNvSpPr txBox="1"/>
          <p:nvPr/>
        </p:nvSpPr>
        <p:spPr>
          <a:xfrm>
            <a:off x="809700" y="2642960"/>
            <a:ext cx="1138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1.	Có </a:t>
            </a:r>
            <a:r>
              <a:rPr lang="vi-VN" sz="2800">
                <a:solidFill>
                  <a:schemeClr val="tx1">
                    <a:lumMod val="75000"/>
                    <a:lumOff val="25000"/>
                  </a:schemeClr>
                </a:solidFill>
                <a:latin typeface="+mn-lt"/>
              </a:rPr>
              <a:t>hiệu quả trên nhiều loại mô hình tạo sinh khác nhau</a:t>
            </a:r>
            <a:endParaRPr sz="2800">
              <a:solidFill>
                <a:schemeClr val="tx1">
                  <a:lumMod val="75000"/>
                  <a:lumOff val="25000"/>
                </a:schemeClr>
              </a:solidFill>
              <a:latin typeface="+mn-lt"/>
            </a:endParaRPr>
          </a:p>
        </p:txBody>
      </p:sp>
      <p:sp>
        <p:nvSpPr>
          <p:cNvPr id="163" name="Google Shape;163;g31ae00017cb_0_33"/>
          <p:cNvSpPr txBox="1"/>
          <p:nvPr/>
        </p:nvSpPr>
        <p:spPr>
          <a:xfrm>
            <a:off x="810000" y="3429000"/>
            <a:ext cx="1057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2.	Phương pháp đơn giản, mô hình nhỏ gọn.</a:t>
            </a:r>
            <a:endParaRPr sz="2800">
              <a:solidFill>
                <a:schemeClr val="tx1">
                  <a:lumMod val="75000"/>
                  <a:lumOff val="25000"/>
                </a:schemeClr>
              </a:solidFill>
              <a:latin typeface="+mn-lt"/>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a381ed9b4_0_23"/>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75000"/>
                    <a:lumOff val="25000"/>
                  </a:schemeClr>
                </a:solidFill>
                <a:latin typeface="+mj-lt"/>
                <a:ea typeface="Arial"/>
                <a:cs typeface="Arial"/>
                <a:sym typeface="Arial"/>
              </a:rPr>
              <a:t>2. Công trình liên quan</a:t>
            </a:r>
            <a:endParaRPr b="1">
              <a:solidFill>
                <a:schemeClr val="tx1">
                  <a:lumMod val="75000"/>
                  <a:lumOff val="25000"/>
                </a:schemeClr>
              </a:solidFill>
              <a:latin typeface="+mj-lt"/>
              <a:ea typeface="Arial"/>
              <a:cs typeface="Arial"/>
              <a:sym typeface="Arial"/>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1af1388b54_0_4"/>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a:r>
              <a:rPr lang="vi-VN" sz="4000" b="1">
                <a:solidFill>
                  <a:schemeClr val="lt1"/>
                </a:solidFill>
                <a:latin typeface="+mj-lt"/>
              </a:rPr>
              <a:t>Hai </a:t>
            </a:r>
            <a:r>
              <a:rPr lang="en-US" sz="4000" b="1">
                <a:solidFill>
                  <a:schemeClr val="lt1"/>
                </a:solidFill>
                <a:latin typeface="+mj-lt"/>
              </a:rPr>
              <a:t>nhóm phương pháp chính</a:t>
            </a:r>
            <a:endParaRPr lang="vi-VN" sz="4000" b="1">
              <a:solidFill>
                <a:schemeClr val="lt1"/>
              </a:solidFill>
              <a:latin typeface="+mj-lt"/>
            </a:endParaRPr>
          </a:p>
        </p:txBody>
      </p:sp>
      <p:grpSp>
        <p:nvGrpSpPr>
          <p:cNvPr id="54" name="Group 53">
            <a:extLst>
              <a:ext uri="{FF2B5EF4-FFF2-40B4-BE49-F238E27FC236}">
                <a16:creationId xmlns:a16="http://schemas.microsoft.com/office/drawing/2014/main" id="{A5B398AE-6676-F2B5-0E63-D958EB0BFDFC}"/>
              </a:ext>
            </a:extLst>
          </p:cNvPr>
          <p:cNvGrpSpPr/>
          <p:nvPr/>
        </p:nvGrpSpPr>
        <p:grpSpPr>
          <a:xfrm>
            <a:off x="6000634" y="1745947"/>
            <a:ext cx="5986680" cy="2876116"/>
            <a:chOff x="109320" y="1725601"/>
            <a:chExt cx="5986680" cy="2876116"/>
          </a:xfrm>
        </p:grpSpPr>
        <p:sp>
          <p:nvSpPr>
            <p:cNvPr id="12" name="TextBox 11">
              <a:extLst>
                <a:ext uri="{FF2B5EF4-FFF2-40B4-BE49-F238E27FC236}">
                  <a16:creationId xmlns:a16="http://schemas.microsoft.com/office/drawing/2014/main" id="{2D524861-2F3F-F5C7-D2E2-4C9C95BBB077}"/>
                </a:ext>
              </a:extLst>
            </p:cNvPr>
            <p:cNvSpPr txBox="1"/>
            <p:nvPr/>
          </p:nvSpPr>
          <p:spPr>
            <a:xfrm>
              <a:off x="521061" y="1725601"/>
              <a:ext cx="5574939" cy="1015663"/>
            </a:xfrm>
            <a:prstGeom prst="rect">
              <a:avLst/>
            </a:prstGeom>
            <a:noFill/>
          </p:spPr>
          <p:txBody>
            <a:bodyPr wrap="square">
              <a:spAutoFit/>
            </a:bodyPr>
            <a:lstStyle/>
            <a:p>
              <a:pPr algn="ctr"/>
              <a:r>
                <a:rPr lang="en-US" sz="2000" b="1">
                  <a:solidFill>
                    <a:schemeClr val="tx1">
                      <a:lumMod val="75000"/>
                      <a:lumOff val="25000"/>
                    </a:schemeClr>
                  </a:solidFill>
                </a:rPr>
                <a:t>Nhóm phương pháp</a:t>
              </a:r>
            </a:p>
            <a:p>
              <a:pPr algn="ctr"/>
              <a:r>
                <a:rPr lang="en-US" sz="2000" b="1">
                  <a:solidFill>
                    <a:schemeClr val="tx1">
                      <a:lumMod val="75000"/>
                      <a:lumOff val="25000"/>
                    </a:schemeClr>
                  </a:solidFill>
                </a:rPr>
                <a:t>kết hợp tiền xử lý + mô hình </a:t>
              </a:r>
            </a:p>
            <a:p>
              <a:pPr algn="ctr"/>
              <a:r>
                <a:rPr lang="en-US" sz="2000" b="1">
                  <a:solidFill>
                    <a:schemeClr val="tx1">
                      <a:lumMod val="75000"/>
                      <a:lumOff val="25000"/>
                    </a:schemeClr>
                  </a:solidFill>
                </a:rPr>
                <a:t>(kích thước linh hoạt)</a:t>
              </a:r>
              <a:endParaRPr lang="en-US" sz="2000">
                <a:solidFill>
                  <a:schemeClr val="tx1">
                    <a:lumMod val="75000"/>
                    <a:lumOff val="25000"/>
                  </a:schemeClr>
                </a:solidFill>
              </a:endParaRPr>
            </a:p>
          </p:txBody>
        </p:sp>
        <p:pic>
          <p:nvPicPr>
            <p:cNvPr id="37" name="Picture 36" descr="A diagram of a computer program&#10;&#10;AI-generated content may be incorrect.">
              <a:extLst>
                <a:ext uri="{FF2B5EF4-FFF2-40B4-BE49-F238E27FC236}">
                  <a16:creationId xmlns:a16="http://schemas.microsoft.com/office/drawing/2014/main" id="{2EA0F6AB-8045-F22C-68B4-CA0092F811C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40" name="Rectangle 39">
              <a:extLst>
                <a:ext uri="{FF2B5EF4-FFF2-40B4-BE49-F238E27FC236}">
                  <a16:creationId xmlns:a16="http://schemas.microsoft.com/office/drawing/2014/main" id="{01575999-3632-EC8B-D192-4937912E6AFB}"/>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0F2CB26-D75B-1802-905C-03C069B0ED49}"/>
              </a:ext>
            </a:extLst>
          </p:cNvPr>
          <p:cNvGrpSpPr/>
          <p:nvPr/>
        </p:nvGrpSpPr>
        <p:grpSpPr>
          <a:xfrm>
            <a:off x="446626" y="1745947"/>
            <a:ext cx="4202710" cy="3137726"/>
            <a:chOff x="6647513" y="1808026"/>
            <a:chExt cx="4202710" cy="3137726"/>
          </a:xfrm>
        </p:grpSpPr>
        <p:sp>
          <p:nvSpPr>
            <p:cNvPr id="10" name="TextBox 9">
              <a:extLst>
                <a:ext uri="{FF2B5EF4-FFF2-40B4-BE49-F238E27FC236}">
                  <a16:creationId xmlns:a16="http://schemas.microsoft.com/office/drawing/2014/main" id="{5B85387B-09B6-4480-E6E1-E81F0771562F}"/>
                </a:ext>
              </a:extLst>
            </p:cNvPr>
            <p:cNvSpPr txBox="1"/>
            <p:nvPr/>
          </p:nvSpPr>
          <p:spPr>
            <a:xfrm>
              <a:off x="7072434" y="1808026"/>
              <a:ext cx="2879286" cy="707886"/>
            </a:xfrm>
            <a:prstGeom prst="rect">
              <a:avLst/>
            </a:prstGeom>
            <a:noFill/>
          </p:spPr>
          <p:txBody>
            <a:bodyPr wrap="square">
              <a:spAutoFit/>
            </a:bodyPr>
            <a:lstStyle/>
            <a:p>
              <a:pPr algn="ctr"/>
              <a:r>
                <a:rPr lang="en-US" sz="2000" b="1">
                  <a:solidFill>
                    <a:schemeClr val="tx1">
                      <a:lumMod val="75000"/>
                      <a:lumOff val="25000"/>
                    </a:schemeClr>
                  </a:solidFill>
                </a:rPr>
                <a:t>Nhóm p</a:t>
              </a:r>
              <a:r>
                <a:rPr lang="vi-VN" sz="2000" b="1">
                  <a:solidFill>
                    <a:schemeClr val="tx1">
                      <a:lumMod val="75000"/>
                      <a:lumOff val="25000"/>
                    </a:schemeClr>
                  </a:solidFill>
                </a:rPr>
                <a:t>hương pháp dựa trên mô hình lớn</a:t>
              </a:r>
              <a:r>
                <a:rPr lang="en-US" sz="2000" b="1">
                  <a:solidFill>
                    <a:schemeClr val="tx1">
                      <a:lumMod val="75000"/>
                      <a:lumOff val="25000"/>
                    </a:schemeClr>
                  </a:solidFill>
                </a:rPr>
                <a:t> </a:t>
              </a:r>
              <a:endParaRPr lang="en-US" sz="2000">
                <a:solidFill>
                  <a:schemeClr val="tx1">
                    <a:lumMod val="75000"/>
                    <a:lumOff val="25000"/>
                  </a:schemeClr>
                </a:solidFill>
              </a:endParaRPr>
            </a:p>
          </p:txBody>
        </p:sp>
        <p:sp>
          <p:nvSpPr>
            <p:cNvPr id="18" name="Flowchart: Manual Operation 17">
              <a:extLst>
                <a:ext uri="{FF2B5EF4-FFF2-40B4-BE49-F238E27FC236}">
                  <a16:creationId xmlns:a16="http://schemas.microsoft.com/office/drawing/2014/main" id="{AD31C626-6EE8-923B-A5B1-EEDD2524D12E}"/>
                </a:ext>
              </a:extLst>
            </p:cNvPr>
            <p:cNvSpPr/>
            <p:nvPr/>
          </p:nvSpPr>
          <p:spPr>
            <a:xfrm rot="16200000">
              <a:off x="7849997" y="3181428"/>
              <a:ext cx="1897692" cy="1530522"/>
            </a:xfrm>
            <a:prstGeom prst="flowChartManualOperation">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E039381C-AA03-AD1A-E4E4-B52F286D8423}"/>
                </a:ext>
              </a:extLst>
            </p:cNvPr>
            <p:cNvSpPr txBox="1"/>
            <p:nvPr/>
          </p:nvSpPr>
          <p:spPr>
            <a:xfrm>
              <a:off x="7986345" y="3681583"/>
              <a:ext cx="1585032" cy="523220"/>
            </a:xfrm>
            <a:prstGeom prst="rect">
              <a:avLst/>
            </a:prstGeom>
            <a:noFill/>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Large-scale pretrained models</a:t>
              </a:r>
            </a:p>
          </p:txBody>
        </p:sp>
        <p:cxnSp>
          <p:nvCxnSpPr>
            <p:cNvPr id="22" name="Straight Arrow Connector 21">
              <a:extLst>
                <a:ext uri="{FF2B5EF4-FFF2-40B4-BE49-F238E27FC236}">
                  <a16:creationId xmlns:a16="http://schemas.microsoft.com/office/drawing/2014/main" id="{B78D3CAE-A74B-5EEA-EFC0-1776B09EF88F}"/>
                </a:ext>
              </a:extLst>
            </p:cNvPr>
            <p:cNvCxnSpPr>
              <a:cxnSpLocks/>
            </p:cNvCxnSpPr>
            <p:nvPr/>
          </p:nvCxnSpPr>
          <p:spPr>
            <a:xfrm>
              <a:off x="7307580" y="3918677"/>
              <a:ext cx="726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B5D5124-F061-25FF-FF8C-386A2B2E496B}"/>
                </a:ext>
              </a:extLst>
            </p:cNvPr>
            <p:cNvCxnSpPr>
              <a:cxnSpLocks/>
              <a:stCxn id="20" idx="3"/>
              <a:endCxn id="35" idx="1"/>
            </p:cNvCxnSpPr>
            <p:nvPr/>
          </p:nvCxnSpPr>
          <p:spPr>
            <a:xfrm flipV="1">
              <a:off x="9571377" y="3681584"/>
              <a:ext cx="632150" cy="261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22B0159-B108-AD16-0C51-62066BCBAE5C}"/>
                </a:ext>
              </a:extLst>
            </p:cNvPr>
            <p:cNvSpPr txBox="1"/>
            <p:nvPr/>
          </p:nvSpPr>
          <p:spPr>
            <a:xfrm>
              <a:off x="6649158" y="3662700"/>
              <a:ext cx="660067" cy="523220"/>
            </a:xfrm>
            <a:prstGeom prst="rect">
              <a:avLst/>
            </a:prstGeom>
            <a:noFill/>
            <a:ln>
              <a:solidFill>
                <a:schemeClr val="tx1"/>
              </a:solidFill>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Image input</a:t>
              </a:r>
            </a:p>
          </p:txBody>
        </p:sp>
        <p:sp>
          <p:nvSpPr>
            <p:cNvPr id="35" name="TextBox 34">
              <a:extLst>
                <a:ext uri="{FF2B5EF4-FFF2-40B4-BE49-F238E27FC236}">
                  <a16:creationId xmlns:a16="http://schemas.microsoft.com/office/drawing/2014/main" id="{15A0CA5E-4567-6443-EB18-32FB622C0CFE}"/>
                </a:ext>
              </a:extLst>
            </p:cNvPr>
            <p:cNvSpPr txBox="1"/>
            <p:nvPr/>
          </p:nvSpPr>
          <p:spPr>
            <a:xfrm>
              <a:off x="10203527" y="3527695"/>
              <a:ext cx="646696"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Real</a:t>
              </a:r>
            </a:p>
          </p:txBody>
        </p:sp>
        <p:sp>
          <p:nvSpPr>
            <p:cNvPr id="41" name="TextBox 40">
              <a:extLst>
                <a:ext uri="{FF2B5EF4-FFF2-40B4-BE49-F238E27FC236}">
                  <a16:creationId xmlns:a16="http://schemas.microsoft.com/office/drawing/2014/main" id="{2B6CBE5C-9CFC-156A-04F3-367084178457}"/>
                </a:ext>
              </a:extLst>
            </p:cNvPr>
            <p:cNvSpPr txBox="1"/>
            <p:nvPr/>
          </p:nvSpPr>
          <p:spPr>
            <a:xfrm>
              <a:off x="10210800" y="3946689"/>
              <a:ext cx="639423"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Fake</a:t>
              </a:r>
            </a:p>
          </p:txBody>
        </p:sp>
        <p:cxnSp>
          <p:nvCxnSpPr>
            <p:cNvPr id="43" name="Straight Arrow Connector 42">
              <a:extLst>
                <a:ext uri="{FF2B5EF4-FFF2-40B4-BE49-F238E27FC236}">
                  <a16:creationId xmlns:a16="http://schemas.microsoft.com/office/drawing/2014/main" id="{5D007504-D48D-3CE2-FA4E-73BAB09304B8}"/>
                </a:ext>
              </a:extLst>
            </p:cNvPr>
            <p:cNvCxnSpPr>
              <a:cxnSpLocks/>
              <a:stCxn id="20" idx="3"/>
              <a:endCxn id="41" idx="1"/>
            </p:cNvCxnSpPr>
            <p:nvPr/>
          </p:nvCxnSpPr>
          <p:spPr>
            <a:xfrm>
              <a:off x="9571377" y="3943193"/>
              <a:ext cx="639423" cy="157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B2914BF-9099-486C-4D9A-75299F27CB5B}"/>
                </a:ext>
              </a:extLst>
            </p:cNvPr>
            <p:cNvSpPr txBox="1"/>
            <p:nvPr/>
          </p:nvSpPr>
          <p:spPr>
            <a:xfrm>
              <a:off x="6647513" y="4422532"/>
              <a:ext cx="660067" cy="523220"/>
            </a:xfrm>
            <a:prstGeom prst="rect">
              <a:avLst/>
            </a:prstGeom>
            <a:noFill/>
            <a:ln>
              <a:solidFill>
                <a:schemeClr val="tx1"/>
              </a:solidFill>
              <a:prstDash val="sysDash"/>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Text input</a:t>
              </a:r>
            </a:p>
          </p:txBody>
        </p:sp>
        <p:cxnSp>
          <p:nvCxnSpPr>
            <p:cNvPr id="48" name="Straight Arrow Connector 47">
              <a:extLst>
                <a:ext uri="{FF2B5EF4-FFF2-40B4-BE49-F238E27FC236}">
                  <a16:creationId xmlns:a16="http://schemas.microsoft.com/office/drawing/2014/main" id="{BD068088-0698-DEA7-9036-C645D84390E3}"/>
                </a:ext>
              </a:extLst>
            </p:cNvPr>
            <p:cNvCxnSpPr>
              <a:cxnSpLocks/>
              <a:stCxn id="46" idx="3"/>
              <a:endCxn id="18" idx="0"/>
            </p:cNvCxnSpPr>
            <p:nvPr/>
          </p:nvCxnSpPr>
          <p:spPr>
            <a:xfrm flipV="1">
              <a:off x="7307580" y="3946689"/>
              <a:ext cx="726002" cy="737453"/>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a:extLst>
            <a:ext uri="{FF2B5EF4-FFF2-40B4-BE49-F238E27FC236}">
              <a16:creationId xmlns:a16="http://schemas.microsoft.com/office/drawing/2014/main" id="{56A0056F-5ACE-DA61-0F7C-B05D1540ADB4}"/>
            </a:ext>
          </a:extLst>
        </p:cNvPr>
        <p:cNvGrpSpPr/>
        <p:nvPr/>
      </p:nvGrpSpPr>
      <p:grpSpPr>
        <a:xfrm>
          <a:off x="0" y="0"/>
          <a:ext cx="0" cy="0"/>
          <a:chOff x="0" y="0"/>
          <a:chExt cx="0" cy="0"/>
        </a:xfrm>
      </p:grpSpPr>
      <p:sp>
        <p:nvSpPr>
          <p:cNvPr id="177" name="Google Shape;177;g31af1388b54_0_4">
            <a:extLst>
              <a:ext uri="{FF2B5EF4-FFF2-40B4-BE49-F238E27FC236}">
                <a16:creationId xmlns:a16="http://schemas.microsoft.com/office/drawing/2014/main" id="{8159DF0E-6BF8-098F-0486-D087A0665C7A}"/>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Nhóm phương pháp kết hợp tiền xử lý</a:t>
            </a:r>
            <a:endParaRPr sz="4000" b="1" i="0" u="none" strike="noStrike" cap="none">
              <a:solidFill>
                <a:schemeClr val="lt1"/>
              </a:solidFill>
              <a:latin typeface="+mj-lt"/>
            </a:endParaRPr>
          </a:p>
        </p:txBody>
      </p:sp>
      <p:sp>
        <p:nvSpPr>
          <p:cNvPr id="3" name="TextBox 2">
            <a:extLst>
              <a:ext uri="{FF2B5EF4-FFF2-40B4-BE49-F238E27FC236}">
                <a16:creationId xmlns:a16="http://schemas.microsoft.com/office/drawing/2014/main" id="{75DF1E18-F1C4-5293-6B3D-C5D38F2965B1}"/>
              </a:ext>
            </a:extLst>
          </p:cNvPr>
          <p:cNvSpPr txBox="1"/>
          <p:nvPr/>
        </p:nvSpPr>
        <p:spPr>
          <a:xfrm>
            <a:off x="690314" y="2481756"/>
            <a:ext cx="4775766"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không gian</a:t>
            </a:r>
          </a:p>
        </p:txBody>
      </p:sp>
      <p:sp>
        <p:nvSpPr>
          <p:cNvPr id="4" name="TextBox 3">
            <a:extLst>
              <a:ext uri="{FF2B5EF4-FFF2-40B4-BE49-F238E27FC236}">
                <a16:creationId xmlns:a16="http://schemas.microsoft.com/office/drawing/2014/main" id="{1E5F8533-FE9E-76F5-B4FC-1D32A5830A04}"/>
              </a:ext>
            </a:extLst>
          </p:cNvPr>
          <p:cNvSpPr txBox="1"/>
          <p:nvPr/>
        </p:nvSpPr>
        <p:spPr>
          <a:xfrm>
            <a:off x="6725919" y="2481755"/>
            <a:ext cx="4775765"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tần số</a:t>
            </a:r>
          </a:p>
        </p:txBody>
      </p:sp>
      <p:sp>
        <p:nvSpPr>
          <p:cNvPr id="7" name="TextBox 6">
            <a:extLst>
              <a:ext uri="{FF2B5EF4-FFF2-40B4-BE49-F238E27FC236}">
                <a16:creationId xmlns:a16="http://schemas.microsoft.com/office/drawing/2014/main" id="{00E6AE10-3B42-9734-F976-ED40C45864ED}"/>
              </a:ext>
            </a:extLst>
          </p:cNvPr>
          <p:cNvSpPr txBox="1"/>
          <p:nvPr/>
        </p:nvSpPr>
        <p:spPr>
          <a:xfrm>
            <a:off x="690314" y="3335358"/>
            <a:ext cx="4775765" cy="1692771"/>
          </a:xfrm>
          <a:prstGeom prst="rect">
            <a:avLst/>
          </a:prstGeom>
          <a:noFill/>
        </p:spPr>
        <p:txBody>
          <a:bodyPr wrap="square">
            <a:spAutoFit/>
          </a:bodyPr>
          <a:lstStyle/>
          <a:p>
            <a:pPr algn="just"/>
            <a:r>
              <a:rPr lang="vi-VN" sz="2600">
                <a:solidFill>
                  <a:schemeClr val="tx2">
                    <a:lumMod val="25000"/>
                  </a:schemeClr>
                </a:solidFill>
              </a:rPr>
              <a:t>Phân tích trực tiếp giá trị pixel và đặc trưng hình ảnh.</a:t>
            </a:r>
            <a:r>
              <a:rPr lang="en-US" sz="2600">
                <a:solidFill>
                  <a:schemeClr val="tx2">
                    <a:lumMod val="25000"/>
                  </a:schemeClr>
                </a:solidFill>
              </a:rPr>
              <a:t> </a:t>
            </a:r>
            <a:r>
              <a:rPr lang="vi-VN" sz="2600">
                <a:solidFill>
                  <a:schemeClr val="tx2">
                    <a:lumMod val="25000"/>
                  </a:schemeClr>
                </a:solidFill>
              </a:rPr>
              <a:t>Dựa vào hiện tượng bất thường trong kết cấu, màu sắc, chi tiết</a:t>
            </a:r>
            <a:r>
              <a:rPr lang="en-US" sz="2600">
                <a:solidFill>
                  <a:schemeClr val="tx2">
                    <a:lumMod val="25000"/>
                  </a:schemeClr>
                </a:solidFill>
              </a:rPr>
              <a:t>.</a:t>
            </a:r>
          </a:p>
        </p:txBody>
      </p:sp>
      <p:sp>
        <p:nvSpPr>
          <p:cNvPr id="9" name="TextBox 8">
            <a:extLst>
              <a:ext uri="{FF2B5EF4-FFF2-40B4-BE49-F238E27FC236}">
                <a16:creationId xmlns:a16="http://schemas.microsoft.com/office/drawing/2014/main" id="{E2F82E25-89D2-EBDE-3E7B-D13D01DF8795}"/>
              </a:ext>
            </a:extLst>
          </p:cNvPr>
          <p:cNvSpPr txBox="1"/>
          <p:nvPr/>
        </p:nvSpPr>
        <p:spPr>
          <a:xfrm>
            <a:off x="6725919" y="3335357"/>
            <a:ext cx="4775764" cy="1292662"/>
          </a:xfrm>
          <a:prstGeom prst="rect">
            <a:avLst/>
          </a:prstGeom>
          <a:noFill/>
        </p:spPr>
        <p:txBody>
          <a:bodyPr wrap="square">
            <a:spAutoFit/>
          </a:bodyPr>
          <a:lstStyle/>
          <a:p>
            <a:pPr algn="just"/>
            <a:r>
              <a:rPr lang="vi-VN" sz="2600">
                <a:solidFill>
                  <a:schemeClr val="tx2">
                    <a:lumMod val="25000"/>
                  </a:schemeClr>
                </a:solidFill>
              </a:rPr>
              <a:t>Chuyển ảnh</a:t>
            </a:r>
            <a:r>
              <a:rPr lang="en-US" sz="2600">
                <a:solidFill>
                  <a:schemeClr val="tx2">
                    <a:lumMod val="25000"/>
                  </a:schemeClr>
                </a:solidFill>
              </a:rPr>
              <a:t> miền</a:t>
            </a:r>
            <a:r>
              <a:rPr lang="vi-VN" sz="2600">
                <a:solidFill>
                  <a:schemeClr val="tx2">
                    <a:lumMod val="25000"/>
                  </a:schemeClr>
                </a:solidFill>
              </a:rPr>
              <a:t> tần số bằng </a:t>
            </a:r>
            <a:r>
              <a:rPr lang="vi-VN" sz="2600" b="1">
                <a:solidFill>
                  <a:schemeClr val="tx2">
                    <a:lumMod val="25000"/>
                  </a:schemeClr>
                </a:solidFill>
              </a:rPr>
              <a:t>FFT/DCT</a:t>
            </a:r>
            <a:r>
              <a:rPr lang="en-US" sz="2600">
                <a:solidFill>
                  <a:schemeClr val="tx2">
                    <a:lumMod val="25000"/>
                  </a:schemeClr>
                </a:solidFill>
              </a:rPr>
              <a:t>. P</a:t>
            </a:r>
            <a:r>
              <a:rPr lang="vi-VN" sz="2600">
                <a:solidFill>
                  <a:schemeClr val="tx2">
                    <a:lumMod val="25000"/>
                  </a:schemeClr>
                </a:solidFill>
              </a:rPr>
              <a:t>hân tích phổ tần để tìm dấu hiệu nhân tạo.</a:t>
            </a:r>
            <a:endParaRPr lang="en-US" sz="2600">
              <a:solidFill>
                <a:schemeClr val="tx2">
                  <a:lumMod val="25000"/>
                </a:schemeClr>
              </a:solidFill>
            </a:endParaRPr>
          </a:p>
        </p:txBody>
      </p:sp>
      <p:sp>
        <p:nvSpPr>
          <p:cNvPr id="11" name="TextBox 10">
            <a:extLst>
              <a:ext uri="{FF2B5EF4-FFF2-40B4-BE49-F238E27FC236}">
                <a16:creationId xmlns:a16="http://schemas.microsoft.com/office/drawing/2014/main" id="{1B396C44-5C53-73D7-7368-18264FC820C9}"/>
              </a:ext>
            </a:extLst>
          </p:cNvPr>
          <p:cNvSpPr txBox="1"/>
          <p:nvPr/>
        </p:nvSpPr>
        <p:spPr>
          <a:xfrm>
            <a:off x="690314" y="1209179"/>
            <a:ext cx="10811370" cy="553998"/>
          </a:xfrm>
          <a:prstGeom prst="rect">
            <a:avLst/>
          </a:prstGeom>
          <a:solidFill>
            <a:srgbClr val="0070C0"/>
          </a:solidFill>
        </p:spPr>
        <p:txBody>
          <a:bodyPr wrap="square">
            <a:spAutoFit/>
          </a:bodyPr>
          <a:lstStyle/>
          <a:p>
            <a:pPr algn="ctr"/>
            <a:r>
              <a:rPr lang="en-US" sz="3000" b="1">
                <a:solidFill>
                  <a:schemeClr val="bg1"/>
                </a:solidFill>
              </a:rPr>
              <a:t>Hướng tiếp cận</a:t>
            </a:r>
            <a:endParaRPr lang="en-US" sz="3000">
              <a:solidFill>
                <a:schemeClr val="bg1"/>
              </a:solidFill>
            </a:endParaRPr>
          </a:p>
        </p:txBody>
      </p:sp>
      <p:cxnSp>
        <p:nvCxnSpPr>
          <p:cNvPr id="5" name="Straight Arrow Connector 4">
            <a:extLst>
              <a:ext uri="{FF2B5EF4-FFF2-40B4-BE49-F238E27FC236}">
                <a16:creationId xmlns:a16="http://schemas.microsoft.com/office/drawing/2014/main" id="{97AD5417-414A-DDCA-27D7-62563B4B09E1}"/>
              </a:ext>
            </a:extLst>
          </p:cNvPr>
          <p:cNvCxnSpPr>
            <a:cxnSpLocks/>
            <a:endCxn id="3" idx="0"/>
          </p:cNvCxnSpPr>
          <p:nvPr/>
        </p:nvCxnSpPr>
        <p:spPr>
          <a:xfrm>
            <a:off x="3078197" y="1763177"/>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C09470-F3AA-6A15-B358-27512D0881B9}"/>
              </a:ext>
            </a:extLst>
          </p:cNvPr>
          <p:cNvCxnSpPr>
            <a:cxnSpLocks/>
          </p:cNvCxnSpPr>
          <p:nvPr/>
        </p:nvCxnSpPr>
        <p:spPr>
          <a:xfrm>
            <a:off x="9255477" y="1763176"/>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07619"/>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1840</TotalTime>
  <Words>3431</Words>
  <Application>Microsoft Office PowerPoint</Application>
  <PresentationFormat>Widescreen</PresentationFormat>
  <Paragraphs>249</Paragraphs>
  <Slides>33</Slides>
  <Notes>33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Play</vt:lpstr>
      <vt:lpstr>Calibri</vt:lpstr>
      <vt:lpstr>Arial</vt:lpstr>
      <vt:lpstr>Quattrocento Sans</vt:lpstr>
      <vt:lpstr>Cambria Math</vt:lpstr>
      <vt:lpstr>Wingdings</vt:lpstr>
      <vt:lpstr>Times New Roman</vt:lpstr>
      <vt:lpstr>Aptos</vt:lpstr>
      <vt:lpstr>Office Theme</vt:lpstr>
      <vt:lpstr>1_Office Theme</vt:lpstr>
      <vt:lpstr>PowerPoint Presentation</vt:lpstr>
      <vt:lpstr>PowerPoint Presentation</vt:lpstr>
      <vt:lpstr>1. Giới thiệu</vt:lpstr>
      <vt:lpstr>PowerPoint Presentation</vt:lpstr>
      <vt:lpstr>PowerPoint Presentation</vt:lpstr>
      <vt:lpstr>PowerPoint Presentation</vt:lpstr>
      <vt:lpstr>2. Công trình liên quan</vt:lpstr>
      <vt:lpstr>PowerPoint Presentation</vt:lpstr>
      <vt:lpstr>PowerPoint Presentation</vt:lpstr>
      <vt:lpstr>PowerPoint Presentation</vt:lpstr>
      <vt:lpstr>PowerPoint Presentation</vt:lpstr>
      <vt:lpstr>PowerPoint Presentation</vt:lpstr>
      <vt:lpstr>3. Phương pháp đề xuất</vt:lpstr>
      <vt:lpstr>PowerPoint Presentation</vt:lpstr>
      <vt:lpstr>PowerPoint Presentation</vt:lpstr>
      <vt:lpstr>PowerPoint Presentation</vt:lpstr>
      <vt:lpstr>PowerPoint Presentation</vt:lpstr>
      <vt:lpstr>PowerPoint Presentation</vt:lpstr>
      <vt:lpstr>PowerPoint Presentation</vt:lpstr>
      <vt:lpstr>4. Thực nghiệm &amp; kết quả</vt:lpstr>
      <vt:lpstr>PowerPoint Presentation</vt:lpstr>
      <vt:lpstr>PowerPoint Presentation</vt:lpstr>
      <vt:lpstr>PowerPoint Presentation</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lpstr>Phụ lục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Tung Le Thanh</dc:creator>
  <cp:lastModifiedBy>Võ Hoài Danh</cp:lastModifiedBy>
  <cp:revision>866</cp:revision>
  <dcterms:created xsi:type="dcterms:W3CDTF">2015-11-18T03:28:01Z</dcterms:created>
  <dcterms:modified xsi:type="dcterms:W3CDTF">2025-08-26T15:08:10Z</dcterms:modified>
</cp:coreProperties>
</file>